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Lst>
  <p:notesMasterIdLst>
    <p:notesMasterId r:id="rId31"/>
  </p:notesMasterIdLst>
  <p:sldIdLst>
    <p:sldId id="256" r:id="rId3"/>
    <p:sldId id="257" r:id="rId4"/>
    <p:sldId id="258" r:id="rId5"/>
    <p:sldId id="259" r:id="rId6"/>
    <p:sldId id="260" r:id="rId7"/>
    <p:sldId id="261" r:id="rId8"/>
    <p:sldId id="262" r:id="rId9"/>
    <p:sldId id="263" r:id="rId10"/>
    <p:sldId id="282" r:id="rId11"/>
    <p:sldId id="264" r:id="rId12"/>
    <p:sldId id="265" r:id="rId13"/>
    <p:sldId id="284" r:id="rId14"/>
    <p:sldId id="266" r:id="rId15"/>
    <p:sldId id="267" r:id="rId16"/>
    <p:sldId id="268" r:id="rId17"/>
    <p:sldId id="285" r:id="rId18"/>
    <p:sldId id="269" r:id="rId19"/>
    <p:sldId id="286" r:id="rId20"/>
    <p:sldId id="273" r:id="rId21"/>
    <p:sldId id="271" r:id="rId22"/>
    <p:sldId id="272" r:id="rId23"/>
    <p:sldId id="274" r:id="rId24"/>
    <p:sldId id="283" r:id="rId25"/>
    <p:sldId id="275" r:id="rId26"/>
    <p:sldId id="277" r:id="rId27"/>
    <p:sldId id="278" r:id="rId28"/>
    <p:sldId id="279" r:id="rId29"/>
    <p:sldId id="280" r:id="rId30"/>
  </p:sldIdLst>
  <p:sldSz cx="9144000" cy="5143500" type="screen16x9"/>
  <p:notesSz cx="6858000" cy="9144000"/>
  <p:embeddedFontLst>
    <p:embeddedFont>
      <p:font typeface="Calibri" panose="020F0502020204030204" pitchFamily="34" charset="0"/>
      <p:regular r:id="rId32"/>
      <p:bold r:id="rId33"/>
      <p:italic r:id="rId34"/>
      <p:boldItalic r:id="rId35"/>
    </p:embeddedFont>
    <p:embeddedFont>
      <p:font typeface="Google Sans Medium" panose="020B0604020202020204" charset="0"/>
      <p:regular r:id="rId36"/>
      <p:bold r:id="rId37"/>
      <p:italic r:id="rId38"/>
      <p:boldItalic r:id="rId39"/>
    </p:embeddedFont>
    <p:embeddedFont>
      <p:font typeface="Open Sans" pitchFamily="2" charset="0"/>
      <p:regular r:id="rId40"/>
      <p:bold r:id="rId41"/>
      <p:italic r:id="rId42"/>
      <p:boldItalic r:id="rId43"/>
    </p:embeddedFont>
    <p:embeddedFont>
      <p:font typeface="Open Sans SemiBold" pitchFamily="2" charset="0"/>
      <p:regular r:id="rId44"/>
      <p:bold r:id="rId45"/>
      <p:italic r:id="rId46"/>
      <p:boldItalic r:id="rId47"/>
    </p:embeddedFont>
    <p:embeddedFont>
      <p:font typeface="Roboto Light" panose="02000000000000000000" pitchFamily="2"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0" d="100"/>
          <a:sy n="110" d="100"/>
        </p:scale>
        <p:origin x="61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8.fntdata"/><Relationship Id="rId21" Type="http://schemas.openxmlformats.org/officeDocument/2006/relationships/slide" Target="slides/slide19.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font" Target="fonts/font2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font" Target="fonts/font10.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5.fntdata"/><Relationship Id="rId49" Type="http://schemas.openxmlformats.org/officeDocument/2006/relationships/font" Target="fonts/font18.fntdata"/></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ced80ebc1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ced80ebc1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cd03e5b752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cd03e5b752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e4c37861fa_0_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e4c37861fa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ced80ebc1c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ced80ebc1c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cd03e5b752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cd03e5b752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ced80ebc1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ced80ebc1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ced80ebc1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ced80ebc1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82420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d80ebc1c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d80ebc1c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e4c37861fa_0_4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e4c37861fa_0_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e4c37861fa_0_5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e4c37861fa_0_5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d800de29cc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d800de29cc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cd03e5b752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cd03e5b752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d800de29cc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d800de29cc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d12f718f8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d12f718f8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d12f718f8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d12f718f8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60551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cd03e5b75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cd03e5b75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cd03e5b752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cd03e5b75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cd03e5b752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cd03e5b752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cd03e5b752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cd03e5b752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ced80ebc1c_1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ced80ebc1c_1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ced80ebc1c_1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ced80ebc1c_1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ced80ebc1c_12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ced80ebc1c_12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cd03e5b752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cd03e5b752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cd03e5b752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cd03e5b752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cd03e5b752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cd03e5b752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ced80ebc1c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ced80ebc1c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ced80ebc1c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ced80ebc1c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54968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1" name="Google Shape;51;p12"/>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2" name="Google Shape;52;p1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53"/>
        <p:cNvGrpSpPr/>
        <p:nvPr/>
      </p:nvGrpSpPr>
      <p:grpSpPr>
        <a:xfrm>
          <a:off x="0" y="0"/>
          <a:ext cx="0" cy="0"/>
          <a:chOff x="0" y="0"/>
          <a:chExt cx="0" cy="0"/>
        </a:xfrm>
      </p:grpSpPr>
      <p:sp>
        <p:nvSpPr>
          <p:cNvPr id="54" name="Google Shape;5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5" name="Google Shape;55;p13"/>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6" name="Google Shape;56;p1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57"/>
        <p:cNvGrpSpPr/>
        <p:nvPr/>
      </p:nvGrpSpPr>
      <p:grpSpPr>
        <a:xfrm>
          <a:off x="0" y="0"/>
          <a:ext cx="0" cy="0"/>
          <a:chOff x="0" y="0"/>
          <a:chExt cx="0" cy="0"/>
        </a:xfrm>
      </p:grpSpPr>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14"/>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0" name="Google Shape;60;p1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61"/>
        <p:cNvGrpSpPr/>
        <p:nvPr/>
      </p:nvGrpSpPr>
      <p:grpSpPr>
        <a:xfrm>
          <a:off x="0" y="0"/>
          <a:ext cx="0" cy="0"/>
          <a:chOff x="0" y="0"/>
          <a:chExt cx="0" cy="0"/>
        </a:xfrm>
      </p:grpSpPr>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3" name="Google Shape;63;p15"/>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4" name="Google Shape;64;p1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65"/>
        <p:cNvGrpSpPr/>
        <p:nvPr/>
      </p:nvGrpSpPr>
      <p:grpSpPr>
        <a:xfrm>
          <a:off x="0" y="0"/>
          <a:ext cx="0" cy="0"/>
          <a:chOff x="0" y="0"/>
          <a:chExt cx="0" cy="0"/>
        </a:xfrm>
      </p:grpSpPr>
      <p:sp>
        <p:nvSpPr>
          <p:cNvPr id="66" name="Google Shape;6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7" name="Google Shape;67;p16"/>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8" name="Google Shape;68;p1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69"/>
        <p:cNvGrpSpPr/>
        <p:nvPr/>
      </p:nvGrpSpPr>
      <p:grpSpPr>
        <a:xfrm>
          <a:off x="0" y="0"/>
          <a:ext cx="0" cy="0"/>
          <a:chOff x="0" y="0"/>
          <a:chExt cx="0" cy="0"/>
        </a:xfrm>
      </p:grpSpPr>
      <p:sp>
        <p:nvSpPr>
          <p:cNvPr id="70" name="Google Shape;70;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7"/>
          <p:cNvSpPr/>
          <p:nvPr/>
        </p:nvSpPr>
        <p:spPr>
          <a:xfrm>
            <a:off x="0" y="329125"/>
            <a:ext cx="69300" cy="7530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 name="Google Shape;72;p1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73"/>
        <p:cNvGrpSpPr/>
        <p:nvPr/>
      </p:nvGrpSpPr>
      <p:grpSpPr>
        <a:xfrm>
          <a:off x="0" y="0"/>
          <a:ext cx="0" cy="0"/>
          <a:chOff x="0" y="0"/>
          <a:chExt cx="0" cy="0"/>
        </a:xfrm>
      </p:grpSpPr>
      <p:sp>
        <p:nvSpPr>
          <p:cNvPr id="74" name="Google Shape;74;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5" name="Google Shape;75;p18"/>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6" name="Google Shape;76;p1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77"/>
        <p:cNvGrpSpPr/>
        <p:nvPr/>
      </p:nvGrpSpPr>
      <p:grpSpPr>
        <a:xfrm>
          <a:off x="0" y="0"/>
          <a:ext cx="0" cy="0"/>
          <a:chOff x="0" y="0"/>
          <a:chExt cx="0" cy="0"/>
        </a:xfrm>
      </p:grpSpPr>
      <p:sp>
        <p:nvSpPr>
          <p:cNvPr id="78" name="Google Shape;78;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9" name="Google Shape;79;p19"/>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0" name="Google Shape;80;p19"/>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5"/>
        <p:cNvGrpSpPr/>
        <p:nvPr/>
      </p:nvGrpSpPr>
      <p:grpSpPr>
        <a:xfrm>
          <a:off x="0" y="0"/>
          <a:ext cx="0" cy="0"/>
          <a:chOff x="0" y="0"/>
          <a:chExt cx="0" cy="0"/>
        </a:xfrm>
      </p:grpSpPr>
      <p:sp>
        <p:nvSpPr>
          <p:cNvPr id="86" name="Google Shape;86;p2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7" name="Google Shape;87;p2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8"/>
        <p:cNvGrpSpPr/>
        <p:nvPr/>
      </p:nvGrpSpPr>
      <p:grpSpPr>
        <a:xfrm>
          <a:off x="0" y="0"/>
          <a:ext cx="0" cy="0"/>
          <a:chOff x="0" y="0"/>
          <a:chExt cx="0" cy="0"/>
        </a:xfrm>
      </p:grpSpPr>
      <p:sp>
        <p:nvSpPr>
          <p:cNvPr id="89" name="Google Shape;89;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0" name="Google Shape;90;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1"/>
        <p:cNvGrpSpPr/>
        <p:nvPr/>
      </p:nvGrpSpPr>
      <p:grpSpPr>
        <a:xfrm>
          <a:off x="0" y="0"/>
          <a:ext cx="0" cy="0"/>
          <a:chOff x="0" y="0"/>
          <a:chExt cx="0" cy="0"/>
        </a:xfrm>
      </p:grpSpPr>
      <p:sp>
        <p:nvSpPr>
          <p:cNvPr id="92" name="Google Shape;92;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 name="Google Shape;93;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4" name="Google Shape;94;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5"/>
        <p:cNvGrpSpPr/>
        <p:nvPr/>
      </p:nvGrpSpPr>
      <p:grpSpPr>
        <a:xfrm>
          <a:off x="0" y="0"/>
          <a:ext cx="0" cy="0"/>
          <a:chOff x="0" y="0"/>
          <a:chExt cx="0" cy="0"/>
        </a:xfrm>
      </p:grpSpPr>
      <p:sp>
        <p:nvSpPr>
          <p:cNvPr id="96" name="Google Shape;96;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7" name="Google Shape;97;p2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8" name="Google Shape;98;p2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9" name="Google Shape;99;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0"/>
        <p:cNvGrpSpPr/>
        <p:nvPr/>
      </p:nvGrpSpPr>
      <p:grpSpPr>
        <a:xfrm>
          <a:off x="0" y="0"/>
          <a:ext cx="0" cy="0"/>
          <a:chOff x="0" y="0"/>
          <a:chExt cx="0" cy="0"/>
        </a:xfrm>
      </p:grpSpPr>
      <p:sp>
        <p:nvSpPr>
          <p:cNvPr id="101" name="Google Shape;10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2" name="Google Shape;102;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3"/>
        <p:cNvGrpSpPr/>
        <p:nvPr/>
      </p:nvGrpSpPr>
      <p:grpSpPr>
        <a:xfrm>
          <a:off x="0" y="0"/>
          <a:ext cx="0" cy="0"/>
          <a:chOff x="0" y="0"/>
          <a:chExt cx="0" cy="0"/>
        </a:xfrm>
      </p:grpSpPr>
      <p:sp>
        <p:nvSpPr>
          <p:cNvPr id="104" name="Google Shape;104;p2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5" name="Google Shape;105;p2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6" name="Google Shape;10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7"/>
        <p:cNvGrpSpPr/>
        <p:nvPr/>
      </p:nvGrpSpPr>
      <p:grpSpPr>
        <a:xfrm>
          <a:off x="0" y="0"/>
          <a:ext cx="0" cy="0"/>
          <a:chOff x="0" y="0"/>
          <a:chExt cx="0" cy="0"/>
        </a:xfrm>
      </p:grpSpPr>
      <p:sp>
        <p:nvSpPr>
          <p:cNvPr id="108" name="Google Shape;108;p27"/>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9" name="Google Shape;109;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sp>
        <p:nvSpPr>
          <p:cNvPr id="111" name="Google Shape;111;p2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3" name="Google Shape;113;p2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4" name="Google Shape;114;p28"/>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15" name="Google Shape;115;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6"/>
        <p:cNvGrpSpPr/>
        <p:nvPr/>
      </p:nvGrpSpPr>
      <p:grpSpPr>
        <a:xfrm>
          <a:off x="0" y="0"/>
          <a:ext cx="0" cy="0"/>
          <a:chOff x="0" y="0"/>
          <a:chExt cx="0" cy="0"/>
        </a:xfrm>
      </p:grpSpPr>
      <p:sp>
        <p:nvSpPr>
          <p:cNvPr id="117" name="Google Shape;117;p29"/>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118" name="Google Shape;118;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9"/>
        <p:cNvGrpSpPr/>
        <p:nvPr/>
      </p:nvGrpSpPr>
      <p:grpSpPr>
        <a:xfrm>
          <a:off x="0" y="0"/>
          <a:ext cx="0" cy="0"/>
          <a:chOff x="0" y="0"/>
          <a:chExt cx="0" cy="0"/>
        </a:xfrm>
      </p:grpSpPr>
      <p:sp>
        <p:nvSpPr>
          <p:cNvPr id="120" name="Google Shape;120;p30"/>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1" name="Google Shape;121;p30"/>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22" name="Google Shape;122;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123"/>
        <p:cNvGrpSpPr/>
        <p:nvPr/>
      </p:nvGrpSpPr>
      <p:grpSpPr>
        <a:xfrm>
          <a:off x="0" y="0"/>
          <a:ext cx="0" cy="0"/>
          <a:chOff x="0" y="0"/>
          <a:chExt cx="0" cy="0"/>
        </a:xfrm>
      </p:grpSpPr>
      <p:sp>
        <p:nvSpPr>
          <p:cNvPr id="124" name="Google Shape;124;p31"/>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5" name="Google Shape;125;p31"/>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126"/>
        <p:cNvGrpSpPr/>
        <p:nvPr/>
      </p:nvGrpSpPr>
      <p:grpSpPr>
        <a:xfrm>
          <a:off x="0" y="0"/>
          <a:ext cx="0" cy="0"/>
          <a:chOff x="0" y="0"/>
          <a:chExt cx="0" cy="0"/>
        </a:xfrm>
      </p:grpSpPr>
      <p:sp>
        <p:nvSpPr>
          <p:cNvPr id="127" name="Google Shape;127;p32"/>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8" name="Google Shape;128;p3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129"/>
        <p:cNvGrpSpPr/>
        <p:nvPr/>
      </p:nvGrpSpPr>
      <p:grpSpPr>
        <a:xfrm>
          <a:off x="0" y="0"/>
          <a:ext cx="0" cy="0"/>
          <a:chOff x="0" y="0"/>
          <a:chExt cx="0" cy="0"/>
        </a:xfrm>
      </p:grpSpPr>
      <p:sp>
        <p:nvSpPr>
          <p:cNvPr id="130" name="Google Shape;130;p33"/>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1" name="Google Shape;131;p3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132"/>
        <p:cNvGrpSpPr/>
        <p:nvPr/>
      </p:nvGrpSpPr>
      <p:grpSpPr>
        <a:xfrm>
          <a:off x="0" y="0"/>
          <a:ext cx="0" cy="0"/>
          <a:chOff x="0" y="0"/>
          <a:chExt cx="0" cy="0"/>
        </a:xfrm>
      </p:grpSpPr>
      <p:sp>
        <p:nvSpPr>
          <p:cNvPr id="133" name="Google Shape;133;p34"/>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4" name="Google Shape;134;p3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135"/>
        <p:cNvGrpSpPr/>
        <p:nvPr/>
      </p:nvGrpSpPr>
      <p:grpSpPr>
        <a:xfrm>
          <a:off x="0" y="0"/>
          <a:ext cx="0" cy="0"/>
          <a:chOff x="0" y="0"/>
          <a:chExt cx="0" cy="0"/>
        </a:xfrm>
      </p:grpSpPr>
      <p:sp>
        <p:nvSpPr>
          <p:cNvPr id="136" name="Google Shape;136;p35"/>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7" name="Google Shape;137;p3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138"/>
        <p:cNvGrpSpPr/>
        <p:nvPr/>
      </p:nvGrpSpPr>
      <p:grpSpPr>
        <a:xfrm>
          <a:off x="0" y="0"/>
          <a:ext cx="0" cy="0"/>
          <a:chOff x="0" y="0"/>
          <a:chExt cx="0" cy="0"/>
        </a:xfrm>
      </p:grpSpPr>
      <p:sp>
        <p:nvSpPr>
          <p:cNvPr id="139" name="Google Shape;139;p36"/>
          <p:cNvSpPr/>
          <p:nvPr/>
        </p:nvSpPr>
        <p:spPr>
          <a:xfrm>
            <a:off x="0" y="329125"/>
            <a:ext cx="69300" cy="753000"/>
          </a:xfrm>
          <a:prstGeom prst="rect">
            <a:avLst/>
          </a:prstGeom>
          <a:solidFill>
            <a:srgbClr val="F2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0" name="Google Shape;140;p3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141"/>
        <p:cNvGrpSpPr/>
        <p:nvPr/>
      </p:nvGrpSpPr>
      <p:grpSpPr>
        <a:xfrm>
          <a:off x="0" y="0"/>
          <a:ext cx="0" cy="0"/>
          <a:chOff x="0" y="0"/>
          <a:chExt cx="0" cy="0"/>
        </a:xfrm>
      </p:grpSpPr>
      <p:sp>
        <p:nvSpPr>
          <p:cNvPr id="142" name="Google Shape;142;p37"/>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 name="Google Shape;143;p3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144"/>
        <p:cNvGrpSpPr/>
        <p:nvPr/>
      </p:nvGrpSpPr>
      <p:grpSpPr>
        <a:xfrm>
          <a:off x="0" y="0"/>
          <a:ext cx="0" cy="0"/>
          <a:chOff x="0" y="0"/>
          <a:chExt cx="0" cy="0"/>
        </a:xfrm>
      </p:grpSpPr>
      <p:sp>
        <p:nvSpPr>
          <p:cNvPr id="145" name="Google Shape;145;p38"/>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6" name="Google Shape;146;p3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47"/>
        <p:cNvGrpSpPr/>
        <p:nvPr/>
      </p:nvGrpSpPr>
      <p:grpSpPr>
        <a:xfrm>
          <a:off x="0" y="0"/>
          <a:ext cx="0" cy="0"/>
          <a:chOff x="0" y="0"/>
          <a:chExt cx="0" cy="0"/>
        </a:xfrm>
      </p:grpSpPr>
      <p:pic>
        <p:nvPicPr>
          <p:cNvPr id="148" name="Google Shape;148;p39"/>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3.png"/><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1"/>
        <p:cNvGrpSpPr/>
        <p:nvPr/>
      </p:nvGrpSpPr>
      <p:grpSpPr>
        <a:xfrm>
          <a:off x="0" y="0"/>
          <a:ext cx="0" cy="0"/>
          <a:chOff x="0" y="0"/>
          <a:chExt cx="0" cy="0"/>
        </a:xfrm>
      </p:grpSpPr>
      <p:sp>
        <p:nvSpPr>
          <p:cNvPr id="82" name="Google Shape;82;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83" name="Google Shape;83;p2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pic>
        <p:nvPicPr>
          <p:cNvPr id="84" name="Google Shape;84;p20"/>
          <p:cNvPicPr preferRelativeResize="0"/>
          <p:nvPr/>
        </p:nvPicPr>
        <p:blipFill>
          <a:blip r:embed="rId21">
            <a:alphaModFix/>
          </a:blip>
          <a:stretch>
            <a:fillRect/>
          </a:stretch>
        </p:blipFill>
        <p:spPr>
          <a:xfrm>
            <a:off x="8421698" y="4841325"/>
            <a:ext cx="464876" cy="15299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9.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1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hyperlink" Target="https://xd.adobe.com/view/9db00200-5901-4c36-9fe1-7e12621afe9c-c8e3/"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 Id="rId5" Type="http://schemas.openxmlformats.org/officeDocument/2006/relationships/image" Target="../media/image25.svg"/><Relationship Id="rId4" Type="http://schemas.openxmlformats.org/officeDocument/2006/relationships/image" Target="../media/image24.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285F4"/>
        </a:solidFill>
        <a:effectLst/>
      </p:bgPr>
    </p:bg>
    <p:spTree>
      <p:nvGrpSpPr>
        <p:cNvPr id="1" name="Shape 152"/>
        <p:cNvGrpSpPr/>
        <p:nvPr/>
      </p:nvGrpSpPr>
      <p:grpSpPr>
        <a:xfrm>
          <a:off x="0" y="0"/>
          <a:ext cx="0" cy="0"/>
          <a:chOff x="0" y="0"/>
          <a:chExt cx="0" cy="0"/>
        </a:xfrm>
      </p:grpSpPr>
      <p:sp>
        <p:nvSpPr>
          <p:cNvPr id="153" name="Google Shape;153;p40"/>
          <p:cNvSpPr txBox="1"/>
          <p:nvPr/>
        </p:nvSpPr>
        <p:spPr>
          <a:xfrm>
            <a:off x="415636" y="1819738"/>
            <a:ext cx="8799248" cy="738633"/>
          </a:xfrm>
          <a:prstGeom prst="rect">
            <a:avLst/>
          </a:prstGeom>
          <a:noFill/>
          <a:ln>
            <a:noFill/>
          </a:ln>
        </p:spPr>
        <p:txBody>
          <a:bodyPr spcFirstLastPara="1" wrap="square" lIns="0" tIns="91425" rIns="91425" bIns="91425" anchor="t" anchorCtr="0">
            <a:spAutoFit/>
          </a:bodyPr>
          <a:lstStyle/>
          <a:p>
            <a:pPr lvl="0"/>
            <a:r>
              <a:rPr lang="en-US" sz="3600" dirty="0">
                <a:solidFill>
                  <a:srgbClr val="FFFFFF"/>
                </a:solidFill>
                <a:latin typeface="Open Sans SemiBold"/>
                <a:ea typeface="Open Sans SemiBold"/>
                <a:cs typeface="Open Sans SemiBold"/>
                <a:sym typeface="Open Sans SemiBold"/>
              </a:rPr>
              <a:t>Design an Grading Website for a School</a:t>
            </a:r>
            <a:endParaRPr sz="3600" dirty="0">
              <a:solidFill>
                <a:srgbClr val="FFFFFF"/>
              </a:solidFill>
              <a:latin typeface="Open Sans SemiBold"/>
              <a:ea typeface="Open Sans SemiBold"/>
              <a:cs typeface="Open Sans SemiBold"/>
              <a:sym typeface="Open Sans SemiBold"/>
            </a:endParaRPr>
          </a:p>
        </p:txBody>
      </p:sp>
      <p:sp>
        <p:nvSpPr>
          <p:cNvPr id="154" name="Google Shape;154;p40"/>
          <p:cNvSpPr txBox="1"/>
          <p:nvPr/>
        </p:nvSpPr>
        <p:spPr>
          <a:xfrm>
            <a:off x="415636" y="2783280"/>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IN" sz="2400" dirty="0">
                <a:solidFill>
                  <a:srgbClr val="FFFFFF"/>
                </a:solidFill>
                <a:latin typeface="Open Sans"/>
                <a:ea typeface="Open Sans"/>
                <a:cs typeface="Open Sans"/>
                <a:sym typeface="Open Sans"/>
              </a:rPr>
              <a:t>Balakrishna</a:t>
            </a:r>
            <a:endParaRPr sz="2400" dirty="0">
              <a:solidFill>
                <a:srgbClr val="FFFFFF"/>
              </a:solidFill>
              <a:latin typeface="Open Sans"/>
              <a:ea typeface="Open Sans"/>
              <a:cs typeface="Open Sans"/>
              <a:sym typeface="Open Sans"/>
            </a:endParaRPr>
          </a:p>
        </p:txBody>
      </p:sp>
      <p:cxnSp>
        <p:nvCxnSpPr>
          <p:cNvPr id="155" name="Google Shape;155;p40"/>
          <p:cNvCxnSpPr/>
          <p:nvPr/>
        </p:nvCxnSpPr>
        <p:spPr>
          <a:xfrm rot="10800000">
            <a:off x="517650" y="2670825"/>
            <a:ext cx="5808000" cy="0"/>
          </a:xfrm>
          <a:prstGeom prst="straightConnector1">
            <a:avLst/>
          </a:prstGeom>
          <a:noFill/>
          <a:ln w="19050" cap="flat" cmpd="sng">
            <a:solidFill>
              <a:srgbClr val="FFFFFF"/>
            </a:solidFill>
            <a:prstDash val="solid"/>
            <a:round/>
            <a:headEnd type="none" w="med" len="med"/>
            <a:tailEnd type="none" w="med" len="med"/>
          </a:ln>
        </p:spPr>
      </p:cxnSp>
      <p:pic>
        <p:nvPicPr>
          <p:cNvPr id="156" name="Google Shape;156;p40"/>
          <p:cNvPicPr preferRelativeResize="0"/>
          <p:nvPr/>
        </p:nvPicPr>
        <p:blipFill>
          <a:blip r:embed="rId3">
            <a:alphaModFix/>
          </a:blip>
          <a:stretch>
            <a:fillRect/>
          </a:stretch>
        </p:blipFill>
        <p:spPr>
          <a:xfrm>
            <a:off x="8421700" y="4841325"/>
            <a:ext cx="464875" cy="156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7" name="Google Shape;237;p48"/>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journey map</a:t>
            </a:r>
            <a:endParaRPr sz="2400" dirty="0">
              <a:solidFill>
                <a:srgbClr val="5F6368"/>
              </a:solidFill>
              <a:latin typeface="Open Sans"/>
              <a:ea typeface="Open Sans"/>
              <a:cs typeface="Open Sans"/>
              <a:sym typeface="Open Sans"/>
            </a:endParaRPr>
          </a:p>
        </p:txBody>
      </p:sp>
      <p:sp>
        <p:nvSpPr>
          <p:cNvPr id="238" name="Google Shape;238;p48"/>
          <p:cNvSpPr txBox="1"/>
          <p:nvPr/>
        </p:nvSpPr>
        <p:spPr>
          <a:xfrm>
            <a:off x="6011725" y="2294700"/>
            <a:ext cx="13323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user journey map</a:t>
            </a:r>
            <a:endParaRPr sz="1200">
              <a:solidFill>
                <a:srgbClr val="5F6368"/>
              </a:solidFill>
              <a:latin typeface="Open Sans"/>
              <a:ea typeface="Open Sans"/>
              <a:cs typeface="Open Sans"/>
              <a:sym typeface="Open Sans"/>
            </a:endParaRPr>
          </a:p>
        </p:txBody>
      </p:sp>
      <p:sp>
        <p:nvSpPr>
          <p:cNvPr id="239" name="Google Shape;239;p48"/>
          <p:cNvSpPr txBox="1"/>
          <p:nvPr/>
        </p:nvSpPr>
        <p:spPr>
          <a:xfrm>
            <a:off x="517675" y="1522550"/>
            <a:ext cx="2421300" cy="180046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IN" dirty="0">
                <a:solidFill>
                  <a:srgbClr val="5F6368"/>
                </a:solidFill>
                <a:latin typeface="Open Sans"/>
                <a:ea typeface="Open Sans"/>
                <a:cs typeface="Open Sans"/>
                <a:sym typeface="Open Sans"/>
              </a:rPr>
              <a:t>The user journey here depicts how a student will submit his assignment and how an evaluator will assess the submissions</a:t>
            </a:r>
            <a:endParaRPr dirty="0"/>
          </a:p>
        </p:txBody>
      </p:sp>
      <p:pic>
        <p:nvPicPr>
          <p:cNvPr id="4" name="Picture 3">
            <a:extLst>
              <a:ext uri="{FF2B5EF4-FFF2-40B4-BE49-F238E27FC236}">
                <a16:creationId xmlns:a16="http://schemas.microsoft.com/office/drawing/2014/main" id="{94012570-754A-4AD0-9FF5-0B826BF2B55B}"/>
              </a:ext>
            </a:extLst>
          </p:cNvPr>
          <p:cNvPicPr>
            <a:picLocks noChangeAspect="1"/>
          </p:cNvPicPr>
          <p:nvPr/>
        </p:nvPicPr>
        <p:blipFill>
          <a:blip r:embed="rId3"/>
          <a:stretch>
            <a:fillRect/>
          </a:stretch>
        </p:blipFill>
        <p:spPr>
          <a:xfrm>
            <a:off x="3193473" y="1437326"/>
            <a:ext cx="5320102" cy="188568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9900"/>
        </a:solidFill>
        <a:effectLst/>
      </p:bgPr>
    </p:bg>
    <p:spTree>
      <p:nvGrpSpPr>
        <p:cNvPr id="1" name="Shape 243"/>
        <p:cNvGrpSpPr/>
        <p:nvPr/>
      </p:nvGrpSpPr>
      <p:grpSpPr>
        <a:xfrm>
          <a:off x="0" y="0"/>
          <a:ext cx="0" cy="0"/>
          <a:chOff x="0" y="0"/>
          <a:chExt cx="0" cy="0"/>
        </a:xfrm>
      </p:grpSpPr>
      <p:sp>
        <p:nvSpPr>
          <p:cNvPr id="244" name="Google Shape;244;p49"/>
          <p:cNvSpPr txBox="1"/>
          <p:nvPr/>
        </p:nvSpPr>
        <p:spPr>
          <a:xfrm>
            <a:off x="3721275" y="1886850"/>
            <a:ext cx="6302100" cy="13698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Paper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Digital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Low-fidelity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Usability studies</a:t>
            </a:r>
            <a:endParaRPr>
              <a:solidFill>
                <a:srgbClr val="FFFFFF"/>
              </a:solidFill>
              <a:latin typeface="Open Sans"/>
              <a:ea typeface="Open Sans"/>
              <a:cs typeface="Open Sans"/>
              <a:sym typeface="Open Sans"/>
            </a:endParaRPr>
          </a:p>
        </p:txBody>
      </p:sp>
      <p:sp>
        <p:nvSpPr>
          <p:cNvPr id="245" name="Google Shape;245;p49"/>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Starting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246" name="Google Shape;246;p49"/>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50" name="Google Shape;250;p49"/>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Sitemap</a:t>
            </a:r>
            <a:endParaRPr sz="2400">
              <a:solidFill>
                <a:srgbClr val="5F6368"/>
              </a:solidFill>
              <a:latin typeface="Open Sans"/>
              <a:ea typeface="Open Sans"/>
              <a:cs typeface="Open Sans"/>
              <a:sym typeface="Open Sans"/>
            </a:endParaRPr>
          </a:p>
        </p:txBody>
      </p:sp>
      <p:sp>
        <p:nvSpPr>
          <p:cNvPr id="251" name="Google Shape;251;p49"/>
          <p:cNvSpPr txBox="1"/>
          <p:nvPr/>
        </p:nvSpPr>
        <p:spPr>
          <a:xfrm>
            <a:off x="517675" y="1522550"/>
            <a:ext cx="2421300" cy="180046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IN" dirty="0">
                <a:solidFill>
                  <a:srgbClr val="5F6368"/>
                </a:solidFill>
                <a:latin typeface="Open Sans"/>
                <a:ea typeface="Open Sans"/>
                <a:cs typeface="Open Sans"/>
                <a:sym typeface="Open Sans"/>
              </a:rPr>
              <a:t>The Sitemap used is hierarchical and has a modular flow based on the functionality under consideration. </a:t>
            </a:r>
            <a:endParaRPr dirty="0"/>
          </a:p>
        </p:txBody>
      </p:sp>
      <p:pic>
        <p:nvPicPr>
          <p:cNvPr id="6" name="Picture 6">
            <a:extLst>
              <a:ext uri="{FF2B5EF4-FFF2-40B4-BE49-F238E27FC236}">
                <a16:creationId xmlns:a16="http://schemas.microsoft.com/office/drawing/2014/main" id="{3CDC7076-D492-4BB5-8CE5-94C1C8174E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6834" y="810935"/>
            <a:ext cx="4674855" cy="35216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50"/>
          <p:cNvSpPr/>
          <p:nvPr/>
        </p:nvSpPr>
        <p:spPr>
          <a:xfrm>
            <a:off x="4211875" y="524350"/>
            <a:ext cx="4682700" cy="4215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0"/>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Paper wireframes </a:t>
            </a:r>
            <a:endParaRPr sz="2400">
              <a:solidFill>
                <a:srgbClr val="5F6368"/>
              </a:solidFill>
              <a:latin typeface="Open Sans"/>
              <a:ea typeface="Open Sans"/>
              <a:cs typeface="Open Sans"/>
              <a:sym typeface="Open Sans"/>
            </a:endParaRPr>
          </a:p>
        </p:txBody>
      </p:sp>
      <p:sp>
        <p:nvSpPr>
          <p:cNvPr id="253" name="Google Shape;253;p50"/>
          <p:cNvSpPr txBox="1"/>
          <p:nvPr/>
        </p:nvSpPr>
        <p:spPr>
          <a:xfrm>
            <a:off x="517675" y="1522550"/>
            <a:ext cx="2421300" cy="3093124"/>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IN" dirty="0">
                <a:solidFill>
                  <a:srgbClr val="5F6368"/>
                </a:solidFill>
                <a:latin typeface="Open Sans"/>
                <a:ea typeface="Open Sans"/>
                <a:cs typeface="Open Sans"/>
                <a:sym typeface="Open Sans"/>
              </a:rPr>
              <a:t>Due Diligence was done in designing the wireframes and the most appealing components out of them are considered into the final wireframe along with some changes which are not visible in the original five.</a:t>
            </a:r>
            <a:endParaRPr dirty="0"/>
          </a:p>
        </p:txBody>
      </p:sp>
      <p:sp>
        <p:nvSpPr>
          <p:cNvPr id="254" name="Google Shape;254;p50"/>
          <p:cNvSpPr txBox="1"/>
          <p:nvPr/>
        </p:nvSpPr>
        <p:spPr>
          <a:xfrm>
            <a:off x="5830075" y="1833000"/>
            <a:ext cx="1695600" cy="1477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paper wireframes including five different versions of the same screen and one image of the new, refined version</a:t>
            </a:r>
            <a:endParaRPr sz="1200">
              <a:solidFill>
                <a:srgbClr val="5F6368"/>
              </a:solidFill>
              <a:latin typeface="Open Sans"/>
              <a:ea typeface="Open Sans"/>
              <a:cs typeface="Open Sans"/>
              <a:sym typeface="Open Sans"/>
            </a:endParaRPr>
          </a:p>
        </p:txBody>
      </p:sp>
      <p:pic>
        <p:nvPicPr>
          <p:cNvPr id="4" name="Picture 3">
            <a:extLst>
              <a:ext uri="{FF2B5EF4-FFF2-40B4-BE49-F238E27FC236}">
                <a16:creationId xmlns:a16="http://schemas.microsoft.com/office/drawing/2014/main" id="{F9865C4D-F856-4096-BA87-0946D8328387}"/>
              </a:ext>
            </a:extLst>
          </p:cNvPr>
          <p:cNvPicPr>
            <a:picLocks noChangeAspect="1"/>
          </p:cNvPicPr>
          <p:nvPr/>
        </p:nvPicPr>
        <p:blipFill>
          <a:blip r:embed="rId3"/>
          <a:stretch>
            <a:fillRect/>
          </a:stretch>
        </p:blipFill>
        <p:spPr>
          <a:xfrm>
            <a:off x="5091147" y="524350"/>
            <a:ext cx="2924156" cy="4215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51"/>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60" name="Google Shape;260;p51"/>
          <p:cNvSpPr txBox="1"/>
          <p:nvPr/>
        </p:nvSpPr>
        <p:spPr>
          <a:xfrm>
            <a:off x="517675" y="1522550"/>
            <a:ext cx="2421300" cy="212362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IN" dirty="0">
                <a:solidFill>
                  <a:srgbClr val="5F6368"/>
                </a:solidFill>
                <a:latin typeface="Open Sans"/>
                <a:ea typeface="Open Sans"/>
                <a:cs typeface="Open Sans"/>
                <a:sym typeface="Open Sans"/>
              </a:rPr>
              <a:t>The digital wireframe follows the pattern of the paper wireframe created but with some minor changes included to enhance user experience</a:t>
            </a:r>
            <a:endParaRPr dirty="0"/>
          </a:p>
        </p:txBody>
      </p:sp>
      <p:sp>
        <p:nvSpPr>
          <p:cNvPr id="261" name="Google Shape;261;p51"/>
          <p:cNvSpPr/>
          <p:nvPr/>
        </p:nvSpPr>
        <p:spPr>
          <a:xfrm>
            <a:off x="5092825" y="984600"/>
            <a:ext cx="2421300" cy="395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1"/>
          <p:cNvSpPr txBox="1"/>
          <p:nvPr/>
        </p:nvSpPr>
        <p:spPr>
          <a:xfrm>
            <a:off x="5363575" y="1833000"/>
            <a:ext cx="18924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Insert first wireframe example that demonstrates design thinking aligned with user research </a:t>
            </a:r>
            <a:endParaRPr sz="1200">
              <a:solidFill>
                <a:srgbClr val="5F6368"/>
              </a:solidFill>
              <a:latin typeface="Open Sans"/>
              <a:ea typeface="Open Sans"/>
              <a:cs typeface="Open Sans"/>
              <a:sym typeface="Open Sans"/>
            </a:endParaRPr>
          </a:p>
        </p:txBody>
      </p:sp>
      <p:pic>
        <p:nvPicPr>
          <p:cNvPr id="4" name="Picture 3">
            <a:extLst>
              <a:ext uri="{FF2B5EF4-FFF2-40B4-BE49-F238E27FC236}">
                <a16:creationId xmlns:a16="http://schemas.microsoft.com/office/drawing/2014/main" id="{B2D8D5CF-6987-4E06-936C-8D06F142D741}"/>
              </a:ext>
            </a:extLst>
          </p:cNvPr>
          <p:cNvPicPr>
            <a:picLocks noChangeAspect="1"/>
          </p:cNvPicPr>
          <p:nvPr/>
        </p:nvPicPr>
        <p:blipFill>
          <a:blip r:embed="rId3"/>
          <a:stretch>
            <a:fillRect/>
          </a:stretch>
        </p:blipFill>
        <p:spPr>
          <a:xfrm>
            <a:off x="5078407" y="961950"/>
            <a:ext cx="2450136" cy="39585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5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72" name="Google Shape;272;p52"/>
          <p:cNvSpPr txBox="1"/>
          <p:nvPr/>
        </p:nvSpPr>
        <p:spPr>
          <a:xfrm>
            <a:off x="517675" y="1522550"/>
            <a:ext cx="2421300" cy="180046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IN" dirty="0">
                <a:solidFill>
                  <a:srgbClr val="5F6368"/>
                </a:solidFill>
                <a:latin typeface="Open Sans"/>
                <a:ea typeface="Open Sans"/>
                <a:cs typeface="Open Sans"/>
                <a:sym typeface="Open Sans"/>
              </a:rPr>
              <a:t>This is a follow-up of the first wireframe. The below two flows will be activated based on the user who logs in to the website.</a:t>
            </a:r>
            <a:endParaRPr dirty="0"/>
          </a:p>
        </p:txBody>
      </p:sp>
      <p:sp>
        <p:nvSpPr>
          <p:cNvPr id="277" name="Google Shape;277;p52"/>
          <p:cNvSpPr txBox="1"/>
          <p:nvPr/>
        </p:nvSpPr>
        <p:spPr>
          <a:xfrm>
            <a:off x="5363575" y="1833000"/>
            <a:ext cx="18924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Insert second wireframe example that demonstrates design thinking aligned with user research </a:t>
            </a:r>
            <a:endParaRPr sz="1200">
              <a:solidFill>
                <a:srgbClr val="5F6368"/>
              </a:solidFill>
              <a:latin typeface="Open Sans"/>
              <a:ea typeface="Open Sans"/>
              <a:cs typeface="Open Sans"/>
              <a:sym typeface="Open Sans"/>
            </a:endParaRPr>
          </a:p>
        </p:txBody>
      </p:sp>
      <p:pic>
        <p:nvPicPr>
          <p:cNvPr id="2" name="Picture 1">
            <a:extLst>
              <a:ext uri="{FF2B5EF4-FFF2-40B4-BE49-F238E27FC236}">
                <a16:creationId xmlns:a16="http://schemas.microsoft.com/office/drawing/2014/main" id="{D15A2038-4BB2-4634-980F-36ED7582CEF1}"/>
              </a:ext>
            </a:extLst>
          </p:cNvPr>
          <p:cNvPicPr>
            <a:picLocks noChangeAspect="1"/>
          </p:cNvPicPr>
          <p:nvPr/>
        </p:nvPicPr>
        <p:blipFill>
          <a:blip r:embed="rId3"/>
          <a:stretch>
            <a:fillRect/>
          </a:stretch>
        </p:blipFill>
        <p:spPr>
          <a:xfrm>
            <a:off x="3284776" y="1304934"/>
            <a:ext cx="5538032" cy="341168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5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72" name="Google Shape;272;p52"/>
          <p:cNvSpPr txBox="1"/>
          <p:nvPr/>
        </p:nvSpPr>
        <p:spPr>
          <a:xfrm>
            <a:off x="517675" y="1522550"/>
            <a:ext cx="2421300" cy="3093124"/>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IN" dirty="0">
                <a:solidFill>
                  <a:srgbClr val="5F6368"/>
                </a:solidFill>
                <a:latin typeface="Open Sans"/>
                <a:ea typeface="Open Sans"/>
                <a:cs typeface="Open Sans"/>
                <a:sym typeface="Open Sans"/>
              </a:rPr>
              <a:t>A view of the responsive mobile view of the grading website.</a:t>
            </a:r>
          </a:p>
          <a:p>
            <a:pPr marL="0" lvl="0" indent="0" algn="l" rtl="0">
              <a:lnSpc>
                <a:spcPct val="150000"/>
              </a:lnSpc>
              <a:spcBef>
                <a:spcPts val="0"/>
              </a:spcBef>
              <a:spcAft>
                <a:spcPts val="0"/>
              </a:spcAft>
              <a:buClr>
                <a:schemeClr val="dk1"/>
              </a:buClr>
              <a:buSzPts val="1100"/>
              <a:buFont typeface="Arial"/>
              <a:buNone/>
            </a:pPr>
            <a:endParaRPr lang="en-US"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Clr>
                <a:schemeClr val="dk1"/>
              </a:buClr>
              <a:buSzPts val="1100"/>
              <a:buFont typeface="Arial"/>
              <a:buNone/>
            </a:pPr>
            <a:r>
              <a:rPr lang="en-US" dirty="0">
                <a:solidFill>
                  <a:srgbClr val="5F6368"/>
                </a:solidFill>
                <a:latin typeface="Open Sans"/>
                <a:ea typeface="Open Sans"/>
                <a:cs typeface="Open Sans"/>
                <a:sym typeface="Open Sans"/>
              </a:rPr>
              <a:t>T</a:t>
            </a:r>
            <a:r>
              <a:rPr lang="en-IN" dirty="0">
                <a:solidFill>
                  <a:srgbClr val="5F6368"/>
                </a:solidFill>
                <a:latin typeface="Open Sans"/>
                <a:ea typeface="Open Sans"/>
                <a:cs typeface="Open Sans"/>
                <a:sym typeface="Open Sans"/>
              </a:rPr>
              <a:t>his view is designed keeping in view the user comfort in performing the same activities on a mobile phone. </a:t>
            </a:r>
            <a:endParaRPr dirty="0"/>
          </a:p>
        </p:txBody>
      </p:sp>
      <p:pic>
        <p:nvPicPr>
          <p:cNvPr id="3" name="Picture 2">
            <a:extLst>
              <a:ext uri="{FF2B5EF4-FFF2-40B4-BE49-F238E27FC236}">
                <a16:creationId xmlns:a16="http://schemas.microsoft.com/office/drawing/2014/main" id="{DFEEC2F4-E087-41BF-A9A0-E4280EF7A07B}"/>
              </a:ext>
            </a:extLst>
          </p:cNvPr>
          <p:cNvPicPr>
            <a:picLocks noChangeAspect="1"/>
          </p:cNvPicPr>
          <p:nvPr/>
        </p:nvPicPr>
        <p:blipFill>
          <a:blip r:embed="rId3"/>
          <a:stretch>
            <a:fillRect/>
          </a:stretch>
        </p:blipFill>
        <p:spPr>
          <a:xfrm>
            <a:off x="4907484" y="524350"/>
            <a:ext cx="3137842" cy="4065050"/>
          </a:xfrm>
          <a:prstGeom prst="rect">
            <a:avLst/>
          </a:prstGeom>
        </p:spPr>
      </p:pic>
    </p:spTree>
    <p:extLst>
      <p:ext uri="{BB962C8B-B14F-4D97-AF65-F5344CB8AC3E}">
        <p14:creationId xmlns:p14="http://schemas.microsoft.com/office/powerpoint/2010/main" val="7040862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4" name="Google Shape;284;p53"/>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a:solidFill>
                  <a:srgbClr val="5F6368"/>
                </a:solidFill>
                <a:latin typeface="Open Sans"/>
                <a:ea typeface="Open Sans"/>
                <a:cs typeface="Open Sans"/>
                <a:sym typeface="Open Sans"/>
              </a:rPr>
              <a:t>Low-fidelity prototype</a:t>
            </a:r>
            <a:endParaRPr sz="2400">
              <a:solidFill>
                <a:srgbClr val="5F6368"/>
              </a:solidFill>
              <a:latin typeface="Open Sans"/>
              <a:ea typeface="Open Sans"/>
              <a:cs typeface="Open Sans"/>
              <a:sym typeface="Open Sans"/>
            </a:endParaRPr>
          </a:p>
        </p:txBody>
      </p:sp>
      <p:sp>
        <p:nvSpPr>
          <p:cNvPr id="286" name="Google Shape;286;p53"/>
          <p:cNvSpPr txBox="1"/>
          <p:nvPr/>
        </p:nvSpPr>
        <p:spPr>
          <a:xfrm>
            <a:off x="532875" y="1793800"/>
            <a:ext cx="2915400" cy="212362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IN" dirty="0">
                <a:solidFill>
                  <a:srgbClr val="5F6368"/>
                </a:solidFill>
                <a:latin typeface="Open Sans"/>
                <a:ea typeface="Open Sans"/>
                <a:cs typeface="Open Sans"/>
                <a:sym typeface="Open Sans"/>
              </a:rPr>
              <a:t>The prototype, modelled on the finalized wireframe covers all possible interactions in the app and gives the user a wholesome experience</a:t>
            </a: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latin typeface="Open Sans"/>
              <a:ea typeface="Open Sans"/>
              <a:cs typeface="Open Sans"/>
              <a:sym typeface="Open Sans"/>
            </a:endParaRPr>
          </a:p>
        </p:txBody>
      </p:sp>
      <p:pic>
        <p:nvPicPr>
          <p:cNvPr id="3" name="Picture 2">
            <a:extLst>
              <a:ext uri="{FF2B5EF4-FFF2-40B4-BE49-F238E27FC236}">
                <a16:creationId xmlns:a16="http://schemas.microsoft.com/office/drawing/2014/main" id="{019BC99A-B2CF-43CA-AE0D-FAA76FA7F809}"/>
              </a:ext>
            </a:extLst>
          </p:cNvPr>
          <p:cNvPicPr>
            <a:picLocks noChangeAspect="1"/>
          </p:cNvPicPr>
          <p:nvPr/>
        </p:nvPicPr>
        <p:blipFill>
          <a:blip r:embed="rId3"/>
          <a:stretch>
            <a:fillRect/>
          </a:stretch>
        </p:blipFill>
        <p:spPr>
          <a:xfrm>
            <a:off x="3345870" y="1793800"/>
            <a:ext cx="5531392" cy="167840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55"/>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parameters</a:t>
            </a:r>
            <a:endParaRPr sz="2400">
              <a:solidFill>
                <a:srgbClr val="5F6368"/>
              </a:solidFill>
              <a:latin typeface="Open Sans"/>
              <a:ea typeface="Open Sans"/>
              <a:cs typeface="Open Sans"/>
              <a:sym typeface="Open Sans"/>
            </a:endParaRPr>
          </a:p>
        </p:txBody>
      </p:sp>
      <p:sp>
        <p:nvSpPr>
          <p:cNvPr id="302" name="Google Shape;302;p55"/>
          <p:cNvSpPr txBox="1"/>
          <p:nvPr/>
        </p:nvSpPr>
        <p:spPr>
          <a:xfrm>
            <a:off x="868275" y="193265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Study type:</a:t>
            </a:r>
            <a:endParaRPr>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a:solidFill>
                  <a:srgbClr val="5F6368"/>
                </a:solidFill>
                <a:latin typeface="Open Sans"/>
                <a:ea typeface="Open Sans"/>
                <a:cs typeface="Open Sans"/>
                <a:sym typeface="Open Sans"/>
              </a:rPr>
              <a:t>Unmoderated usability study</a:t>
            </a:r>
            <a:endParaRPr sz="1200" b="1">
              <a:solidFill>
                <a:srgbClr val="4285F4"/>
              </a:solidFill>
              <a:latin typeface="Open Sans"/>
              <a:ea typeface="Open Sans"/>
              <a:cs typeface="Open Sans"/>
              <a:sym typeface="Open Sans"/>
            </a:endParaRPr>
          </a:p>
        </p:txBody>
      </p:sp>
      <p:sp>
        <p:nvSpPr>
          <p:cNvPr id="303" name="Google Shape;303;p55"/>
          <p:cNvSpPr/>
          <p:nvPr/>
        </p:nvSpPr>
        <p:spPr>
          <a:xfrm>
            <a:off x="2334675" y="130487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5"/>
          <p:cNvSpPr txBox="1"/>
          <p:nvPr/>
        </p:nvSpPr>
        <p:spPr>
          <a:xfrm>
            <a:off x="4829625" y="193265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Location:</a:t>
            </a:r>
            <a:endParaRPr dirty="0">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dirty="0">
                <a:solidFill>
                  <a:srgbClr val="5F6368"/>
                </a:solidFill>
                <a:latin typeface="Open Sans"/>
                <a:ea typeface="Open Sans"/>
                <a:cs typeface="Open Sans"/>
                <a:sym typeface="Open Sans"/>
              </a:rPr>
              <a:t>United States, remote</a:t>
            </a:r>
            <a:endParaRPr sz="1200" b="1" dirty="0">
              <a:solidFill>
                <a:srgbClr val="FBBC04"/>
              </a:solidFill>
              <a:latin typeface="Open Sans"/>
              <a:ea typeface="Open Sans"/>
              <a:cs typeface="Open Sans"/>
              <a:sym typeface="Open Sans"/>
            </a:endParaRPr>
          </a:p>
        </p:txBody>
      </p:sp>
      <p:sp>
        <p:nvSpPr>
          <p:cNvPr id="305" name="Google Shape;305;p55"/>
          <p:cNvSpPr/>
          <p:nvPr/>
        </p:nvSpPr>
        <p:spPr>
          <a:xfrm>
            <a:off x="6296025" y="130487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5"/>
          <p:cNvSpPr txBox="1"/>
          <p:nvPr/>
        </p:nvSpPr>
        <p:spPr>
          <a:xfrm>
            <a:off x="868275" y="391490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Participants:</a:t>
            </a:r>
            <a:endParaRPr>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a:solidFill>
                  <a:srgbClr val="5F6368"/>
                </a:solidFill>
                <a:latin typeface="Open Sans"/>
                <a:ea typeface="Open Sans"/>
                <a:cs typeface="Open Sans"/>
                <a:sym typeface="Open Sans"/>
              </a:rPr>
              <a:t>5 participants</a:t>
            </a:r>
            <a:endParaRPr sz="1200" b="1">
              <a:solidFill>
                <a:srgbClr val="4285F4"/>
              </a:solidFill>
              <a:latin typeface="Open Sans"/>
              <a:ea typeface="Open Sans"/>
              <a:cs typeface="Open Sans"/>
              <a:sym typeface="Open Sans"/>
            </a:endParaRPr>
          </a:p>
        </p:txBody>
      </p:sp>
      <p:sp>
        <p:nvSpPr>
          <p:cNvPr id="307" name="Google Shape;307;p55"/>
          <p:cNvSpPr/>
          <p:nvPr/>
        </p:nvSpPr>
        <p:spPr>
          <a:xfrm>
            <a:off x="2334675" y="328712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5"/>
          <p:cNvSpPr txBox="1"/>
          <p:nvPr/>
        </p:nvSpPr>
        <p:spPr>
          <a:xfrm>
            <a:off x="4829625" y="3914900"/>
            <a:ext cx="3446100" cy="6927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Clr>
                <a:schemeClr val="dk1"/>
              </a:buClr>
              <a:buSzPts val="1100"/>
              <a:buFont typeface="Arial"/>
              <a:buNone/>
            </a:pPr>
            <a:r>
              <a:rPr lang="en">
                <a:solidFill>
                  <a:srgbClr val="5F6368"/>
                </a:solidFill>
                <a:latin typeface="Open Sans SemiBold"/>
                <a:ea typeface="Open Sans SemiBold"/>
                <a:cs typeface="Open Sans SemiBold"/>
                <a:sym typeface="Open Sans SemiBold"/>
              </a:rPr>
              <a:t>Length:</a:t>
            </a:r>
            <a:endParaRPr>
              <a:solidFill>
                <a:srgbClr val="5F6368"/>
              </a:solidFill>
              <a:latin typeface="Open Sans SemiBold"/>
              <a:ea typeface="Open Sans SemiBold"/>
              <a:cs typeface="Open Sans SemiBold"/>
              <a:sym typeface="Open Sans SemiBold"/>
            </a:endParaRPr>
          </a:p>
          <a:p>
            <a:pPr marL="0" lvl="0" indent="0" algn="ctr" rtl="0">
              <a:lnSpc>
                <a:spcPct val="150000"/>
              </a:lnSpc>
              <a:spcBef>
                <a:spcPts val="0"/>
              </a:spcBef>
              <a:spcAft>
                <a:spcPts val="0"/>
              </a:spcAft>
              <a:buNone/>
            </a:pPr>
            <a:r>
              <a:rPr lang="en" sz="1200">
                <a:solidFill>
                  <a:srgbClr val="5F6368"/>
                </a:solidFill>
                <a:latin typeface="Open Sans"/>
                <a:ea typeface="Open Sans"/>
                <a:cs typeface="Open Sans"/>
                <a:sym typeface="Open Sans"/>
              </a:rPr>
              <a:t>20-30 minutes</a:t>
            </a:r>
            <a:endParaRPr sz="1200" b="1">
              <a:solidFill>
                <a:srgbClr val="4285F4"/>
              </a:solidFill>
              <a:latin typeface="Open Sans"/>
              <a:ea typeface="Open Sans"/>
              <a:cs typeface="Open Sans"/>
              <a:sym typeface="Open Sans"/>
            </a:endParaRPr>
          </a:p>
        </p:txBody>
      </p:sp>
      <p:sp>
        <p:nvSpPr>
          <p:cNvPr id="309" name="Google Shape;309;p55"/>
          <p:cNvSpPr/>
          <p:nvPr/>
        </p:nvSpPr>
        <p:spPr>
          <a:xfrm>
            <a:off x="6296025" y="3287125"/>
            <a:ext cx="513300" cy="513300"/>
          </a:xfrm>
          <a:prstGeom prst="ellipse">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5"/>
          <p:cNvSpPr/>
          <p:nvPr/>
        </p:nvSpPr>
        <p:spPr>
          <a:xfrm>
            <a:off x="2432025" y="3415575"/>
            <a:ext cx="318600" cy="223550"/>
          </a:xfrm>
          <a:custGeom>
            <a:avLst/>
            <a:gdLst/>
            <a:ahLst/>
            <a:cxnLst/>
            <a:rect l="l" t="t" r="r" b="b"/>
            <a:pathLst>
              <a:path w="1048" h="735" extrusionOk="0">
                <a:moveTo>
                  <a:pt x="759" y="367"/>
                </a:moveTo>
                <a:cubicBezTo>
                  <a:pt x="833" y="367"/>
                  <a:pt x="889" y="308"/>
                  <a:pt x="889" y="237"/>
                </a:cubicBezTo>
                <a:cubicBezTo>
                  <a:pt x="889" y="167"/>
                  <a:pt x="830" y="107"/>
                  <a:pt x="759" y="107"/>
                </a:cubicBezTo>
                <a:cubicBezTo>
                  <a:pt x="686" y="107"/>
                  <a:pt x="630" y="167"/>
                  <a:pt x="630" y="237"/>
                </a:cubicBezTo>
                <a:cubicBezTo>
                  <a:pt x="630" y="308"/>
                  <a:pt x="689" y="367"/>
                  <a:pt x="759" y="367"/>
                </a:cubicBezTo>
                <a:close/>
                <a:moveTo>
                  <a:pt x="367" y="316"/>
                </a:moveTo>
                <a:cubicBezTo>
                  <a:pt x="455" y="316"/>
                  <a:pt x="522" y="246"/>
                  <a:pt x="522" y="158"/>
                </a:cubicBezTo>
                <a:cubicBezTo>
                  <a:pt x="522" y="71"/>
                  <a:pt x="452" y="0"/>
                  <a:pt x="367" y="0"/>
                </a:cubicBezTo>
                <a:cubicBezTo>
                  <a:pt x="283" y="0"/>
                  <a:pt x="209" y="71"/>
                  <a:pt x="209" y="158"/>
                </a:cubicBezTo>
                <a:cubicBezTo>
                  <a:pt x="209" y="246"/>
                  <a:pt x="283" y="316"/>
                  <a:pt x="367" y="316"/>
                </a:cubicBezTo>
                <a:close/>
                <a:moveTo>
                  <a:pt x="759" y="471"/>
                </a:moveTo>
                <a:cubicBezTo>
                  <a:pt x="664" y="471"/>
                  <a:pt x="472" y="519"/>
                  <a:pt x="472" y="615"/>
                </a:cubicBezTo>
                <a:lnTo>
                  <a:pt x="472" y="734"/>
                </a:lnTo>
                <a:lnTo>
                  <a:pt x="1047" y="734"/>
                </a:lnTo>
                <a:lnTo>
                  <a:pt x="1047" y="615"/>
                </a:lnTo>
                <a:cubicBezTo>
                  <a:pt x="1047" y="522"/>
                  <a:pt x="855" y="471"/>
                  <a:pt x="759" y="471"/>
                </a:cubicBezTo>
                <a:close/>
                <a:moveTo>
                  <a:pt x="367" y="421"/>
                </a:moveTo>
                <a:cubicBezTo>
                  <a:pt x="246" y="421"/>
                  <a:pt x="0" y="483"/>
                  <a:pt x="0" y="604"/>
                </a:cubicBezTo>
                <a:lnTo>
                  <a:pt x="0" y="734"/>
                </a:lnTo>
                <a:lnTo>
                  <a:pt x="367" y="734"/>
                </a:lnTo>
                <a:lnTo>
                  <a:pt x="367" y="615"/>
                </a:lnTo>
                <a:cubicBezTo>
                  <a:pt x="367" y="570"/>
                  <a:pt x="384" y="494"/>
                  <a:pt x="491" y="435"/>
                </a:cubicBezTo>
                <a:cubicBezTo>
                  <a:pt x="446" y="426"/>
                  <a:pt x="404" y="421"/>
                  <a:pt x="367" y="42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11" name="Google Shape;311;p55"/>
          <p:cNvSpPr/>
          <p:nvPr/>
        </p:nvSpPr>
        <p:spPr>
          <a:xfrm>
            <a:off x="6441252" y="1401778"/>
            <a:ext cx="222841" cy="319496"/>
          </a:xfrm>
          <a:custGeom>
            <a:avLst/>
            <a:gdLst/>
            <a:ahLst/>
            <a:cxnLst/>
            <a:rect l="l" t="t" r="r" b="b"/>
            <a:pathLst>
              <a:path w="734" h="1048" extrusionOk="0">
                <a:moveTo>
                  <a:pt x="366" y="0"/>
                </a:moveTo>
                <a:cubicBezTo>
                  <a:pt x="163" y="0"/>
                  <a:pt x="0" y="164"/>
                  <a:pt x="0" y="367"/>
                </a:cubicBezTo>
                <a:cubicBezTo>
                  <a:pt x="0" y="641"/>
                  <a:pt x="366" y="1047"/>
                  <a:pt x="366" y="1047"/>
                </a:cubicBezTo>
                <a:cubicBezTo>
                  <a:pt x="366" y="1047"/>
                  <a:pt x="733" y="641"/>
                  <a:pt x="733" y="367"/>
                </a:cubicBezTo>
                <a:cubicBezTo>
                  <a:pt x="731" y="164"/>
                  <a:pt x="567" y="0"/>
                  <a:pt x="366" y="0"/>
                </a:cubicBezTo>
                <a:close/>
                <a:moveTo>
                  <a:pt x="366" y="497"/>
                </a:moveTo>
                <a:cubicBezTo>
                  <a:pt x="293" y="497"/>
                  <a:pt x="237" y="438"/>
                  <a:pt x="237" y="367"/>
                </a:cubicBezTo>
                <a:cubicBezTo>
                  <a:pt x="237" y="296"/>
                  <a:pt x="296" y="237"/>
                  <a:pt x="366" y="237"/>
                </a:cubicBezTo>
                <a:cubicBezTo>
                  <a:pt x="440" y="237"/>
                  <a:pt x="496" y="296"/>
                  <a:pt x="496" y="367"/>
                </a:cubicBezTo>
                <a:cubicBezTo>
                  <a:pt x="496" y="438"/>
                  <a:pt x="437" y="497"/>
                  <a:pt x="366" y="49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12" name="Google Shape;312;p55"/>
          <p:cNvSpPr/>
          <p:nvPr/>
        </p:nvSpPr>
        <p:spPr>
          <a:xfrm>
            <a:off x="6392921" y="3384699"/>
            <a:ext cx="319496" cy="318153"/>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13" name="Google Shape;313;p55"/>
          <p:cNvSpPr/>
          <p:nvPr/>
        </p:nvSpPr>
        <p:spPr>
          <a:xfrm>
            <a:off x="2460538" y="1416000"/>
            <a:ext cx="261574" cy="291049"/>
          </a:xfrm>
          <a:custGeom>
            <a:avLst/>
            <a:gdLst/>
            <a:ahLst/>
            <a:cxnLst/>
            <a:rect l="l" t="t" r="r" b="b"/>
            <a:pathLst>
              <a:path w="941" h="1046" extrusionOk="0">
                <a:moveTo>
                  <a:pt x="833" y="105"/>
                </a:moveTo>
                <a:lnTo>
                  <a:pt x="616" y="105"/>
                </a:lnTo>
                <a:cubicBezTo>
                  <a:pt x="593" y="46"/>
                  <a:pt x="537" y="0"/>
                  <a:pt x="469" y="0"/>
                </a:cubicBezTo>
                <a:cubicBezTo>
                  <a:pt x="401" y="0"/>
                  <a:pt x="345" y="46"/>
                  <a:pt x="322" y="105"/>
                </a:cubicBezTo>
                <a:lnTo>
                  <a:pt x="105" y="105"/>
                </a:lnTo>
                <a:cubicBezTo>
                  <a:pt x="48" y="105"/>
                  <a:pt x="0" y="153"/>
                  <a:pt x="0" y="209"/>
                </a:cubicBezTo>
                <a:lnTo>
                  <a:pt x="0" y="940"/>
                </a:lnTo>
                <a:cubicBezTo>
                  <a:pt x="0" y="997"/>
                  <a:pt x="48" y="1045"/>
                  <a:pt x="105" y="1045"/>
                </a:cubicBezTo>
                <a:lnTo>
                  <a:pt x="836" y="1045"/>
                </a:lnTo>
                <a:cubicBezTo>
                  <a:pt x="892" y="1045"/>
                  <a:pt x="940" y="997"/>
                  <a:pt x="940" y="940"/>
                </a:cubicBezTo>
                <a:lnTo>
                  <a:pt x="940" y="209"/>
                </a:lnTo>
                <a:cubicBezTo>
                  <a:pt x="937" y="150"/>
                  <a:pt x="889" y="105"/>
                  <a:pt x="833" y="105"/>
                </a:cubicBezTo>
                <a:close/>
                <a:moveTo>
                  <a:pt x="466" y="105"/>
                </a:moveTo>
                <a:cubicBezTo>
                  <a:pt x="494" y="105"/>
                  <a:pt x="520" y="127"/>
                  <a:pt x="520" y="158"/>
                </a:cubicBezTo>
                <a:cubicBezTo>
                  <a:pt x="520" y="187"/>
                  <a:pt x="497" y="212"/>
                  <a:pt x="466" y="212"/>
                </a:cubicBezTo>
                <a:cubicBezTo>
                  <a:pt x="435" y="212"/>
                  <a:pt x="412" y="190"/>
                  <a:pt x="412" y="158"/>
                </a:cubicBezTo>
                <a:cubicBezTo>
                  <a:pt x="415" y="127"/>
                  <a:pt x="438" y="105"/>
                  <a:pt x="466" y="105"/>
                </a:cubicBezTo>
                <a:close/>
                <a:moveTo>
                  <a:pt x="570" y="836"/>
                </a:moveTo>
                <a:lnTo>
                  <a:pt x="204" y="836"/>
                </a:lnTo>
                <a:lnTo>
                  <a:pt x="204" y="731"/>
                </a:lnTo>
                <a:lnTo>
                  <a:pt x="570" y="731"/>
                </a:lnTo>
                <a:lnTo>
                  <a:pt x="570" y="836"/>
                </a:lnTo>
                <a:close/>
                <a:moveTo>
                  <a:pt x="728" y="627"/>
                </a:moveTo>
                <a:lnTo>
                  <a:pt x="206" y="627"/>
                </a:lnTo>
                <a:lnTo>
                  <a:pt x="206" y="523"/>
                </a:lnTo>
                <a:lnTo>
                  <a:pt x="728" y="523"/>
                </a:lnTo>
                <a:lnTo>
                  <a:pt x="728" y="627"/>
                </a:lnTo>
                <a:close/>
                <a:moveTo>
                  <a:pt x="728" y="418"/>
                </a:moveTo>
                <a:lnTo>
                  <a:pt x="206" y="418"/>
                </a:lnTo>
                <a:lnTo>
                  <a:pt x="206" y="314"/>
                </a:lnTo>
                <a:lnTo>
                  <a:pt x="728" y="314"/>
                </a:lnTo>
                <a:lnTo>
                  <a:pt x="728" y="418"/>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6"/>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findings</a:t>
            </a:r>
            <a:endParaRPr sz="2400">
              <a:solidFill>
                <a:srgbClr val="5F6368"/>
              </a:solidFill>
              <a:latin typeface="Open Sans"/>
              <a:ea typeface="Open Sans"/>
              <a:cs typeface="Open Sans"/>
              <a:sym typeface="Open Sans"/>
            </a:endParaRPr>
          </a:p>
        </p:txBody>
      </p:sp>
      <p:sp>
        <p:nvSpPr>
          <p:cNvPr id="319" name="Google Shape;319;p56"/>
          <p:cNvSpPr txBox="1"/>
          <p:nvPr/>
        </p:nvSpPr>
        <p:spPr>
          <a:xfrm>
            <a:off x="532875" y="1355375"/>
            <a:ext cx="6494100" cy="4002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a:solidFill>
                  <a:srgbClr val="5F6368"/>
                </a:solidFill>
                <a:latin typeface="Open Sans"/>
                <a:ea typeface="Open Sans"/>
                <a:cs typeface="Open Sans"/>
                <a:sym typeface="Open Sans"/>
              </a:rPr>
              <a:t>Insert a one to two sentence introduction to the findings shared below.</a:t>
            </a:r>
            <a:endParaRPr>
              <a:solidFill>
                <a:srgbClr val="5F6368"/>
              </a:solidFill>
              <a:latin typeface="Open Sans"/>
              <a:ea typeface="Open Sans"/>
              <a:cs typeface="Open Sans"/>
              <a:sym typeface="Open Sans"/>
            </a:endParaRPr>
          </a:p>
        </p:txBody>
      </p:sp>
      <p:sp>
        <p:nvSpPr>
          <p:cNvPr id="320" name="Google Shape;320;p56"/>
          <p:cNvSpPr txBox="1"/>
          <p:nvPr/>
        </p:nvSpPr>
        <p:spPr>
          <a:xfrm>
            <a:off x="710038" y="3137375"/>
            <a:ext cx="1981200" cy="821733"/>
          </a:xfrm>
          <a:prstGeom prst="rect">
            <a:avLst/>
          </a:prstGeom>
          <a:noFill/>
          <a:ln>
            <a:noFill/>
          </a:ln>
        </p:spPr>
        <p:txBody>
          <a:bodyPr spcFirstLastPara="1" wrap="square" lIns="0" tIns="91425" rIns="91425" bIns="91425" anchor="t" anchorCtr="0">
            <a:spAutoFit/>
          </a:bodyPr>
          <a:lstStyle/>
          <a:p>
            <a:pPr algn="ctr">
              <a:lnSpc>
                <a:spcPct val="115000"/>
              </a:lnSpc>
            </a:pPr>
            <a:r>
              <a:rPr lang="en-US" sz="1200" dirty="0">
                <a:solidFill>
                  <a:srgbClr val="5F6368"/>
                </a:solidFill>
                <a:latin typeface="Open Sans"/>
                <a:ea typeface="Open Sans"/>
                <a:cs typeface="Open Sans"/>
                <a:sym typeface="Open Sans"/>
              </a:rPr>
              <a:t>Mobile view for Assignment Submission not needed</a:t>
            </a:r>
            <a:r>
              <a:rPr lang="en" sz="1200" dirty="0">
                <a:solidFill>
                  <a:srgbClr val="5F6368"/>
                </a:solidFill>
                <a:latin typeface="Open Sans"/>
                <a:ea typeface="Open Sans"/>
                <a:cs typeface="Open Sans"/>
                <a:sym typeface="Open Sans"/>
              </a:rPr>
              <a:t>.</a:t>
            </a:r>
            <a:endParaRPr sz="1200" dirty="0">
              <a:solidFill>
                <a:srgbClr val="5F6368"/>
              </a:solidFill>
              <a:latin typeface="Open Sans"/>
              <a:ea typeface="Open Sans"/>
              <a:cs typeface="Open Sans"/>
              <a:sym typeface="Open Sans"/>
            </a:endParaRPr>
          </a:p>
        </p:txBody>
      </p:sp>
      <p:sp>
        <p:nvSpPr>
          <p:cNvPr id="321" name="Google Shape;321;p56"/>
          <p:cNvSpPr txBox="1"/>
          <p:nvPr/>
        </p:nvSpPr>
        <p:spPr>
          <a:xfrm>
            <a:off x="818688" y="2658350"/>
            <a:ext cx="1872600" cy="4002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Finding</a:t>
            </a:r>
            <a:endParaRPr>
              <a:solidFill>
                <a:srgbClr val="5F6368"/>
              </a:solidFill>
              <a:latin typeface="Open Sans SemiBold"/>
              <a:ea typeface="Open Sans SemiBold"/>
              <a:cs typeface="Open Sans SemiBold"/>
              <a:sym typeface="Open Sans SemiBold"/>
            </a:endParaRPr>
          </a:p>
        </p:txBody>
      </p:sp>
      <p:sp>
        <p:nvSpPr>
          <p:cNvPr id="322" name="Google Shape;322;p56"/>
          <p:cNvSpPr txBox="1"/>
          <p:nvPr/>
        </p:nvSpPr>
        <p:spPr>
          <a:xfrm>
            <a:off x="3662850" y="2658350"/>
            <a:ext cx="1872600" cy="4002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Finding</a:t>
            </a:r>
            <a:endParaRPr>
              <a:solidFill>
                <a:srgbClr val="5F6368"/>
              </a:solidFill>
              <a:latin typeface="Open Sans SemiBold"/>
              <a:ea typeface="Open Sans SemiBold"/>
              <a:cs typeface="Open Sans SemiBold"/>
              <a:sym typeface="Open Sans SemiBold"/>
            </a:endParaRPr>
          </a:p>
        </p:txBody>
      </p:sp>
      <p:sp>
        <p:nvSpPr>
          <p:cNvPr id="323" name="Google Shape;323;p56"/>
          <p:cNvSpPr txBox="1"/>
          <p:nvPr/>
        </p:nvSpPr>
        <p:spPr>
          <a:xfrm>
            <a:off x="6507050" y="2658350"/>
            <a:ext cx="1872600" cy="400200"/>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Finding</a:t>
            </a:r>
            <a:endParaRPr>
              <a:solidFill>
                <a:srgbClr val="5F6368"/>
              </a:solidFill>
              <a:latin typeface="Open Sans SemiBold"/>
              <a:ea typeface="Open Sans SemiBold"/>
              <a:cs typeface="Open Sans SemiBold"/>
              <a:sym typeface="Open Sans SemiBold"/>
            </a:endParaRPr>
          </a:p>
        </p:txBody>
      </p:sp>
      <p:sp>
        <p:nvSpPr>
          <p:cNvPr id="324" name="Google Shape;324;p56"/>
          <p:cNvSpPr txBox="1"/>
          <p:nvPr/>
        </p:nvSpPr>
        <p:spPr>
          <a:xfrm>
            <a:off x="3608563" y="3141075"/>
            <a:ext cx="1981200" cy="821733"/>
          </a:xfrm>
          <a:prstGeom prst="rect">
            <a:avLst/>
          </a:prstGeom>
          <a:noFill/>
          <a:ln>
            <a:noFill/>
          </a:ln>
        </p:spPr>
        <p:txBody>
          <a:bodyPr spcFirstLastPara="1" wrap="square" lIns="0" tIns="91425" rIns="91425" bIns="91425" anchor="t" anchorCtr="0">
            <a:spAutoFit/>
          </a:bodyPr>
          <a:lstStyle/>
          <a:p>
            <a:pPr lvl="0" algn="ctr">
              <a:lnSpc>
                <a:spcPct val="115000"/>
              </a:lnSpc>
            </a:pPr>
            <a:r>
              <a:rPr lang="en-US" sz="1200" dirty="0">
                <a:solidFill>
                  <a:srgbClr val="5F6368"/>
                </a:solidFill>
                <a:latin typeface="Open Sans"/>
                <a:ea typeface="Open Sans"/>
                <a:cs typeface="Open Sans"/>
              </a:rPr>
              <a:t>Need to have separate logins for Student and Evaluator.</a:t>
            </a:r>
          </a:p>
        </p:txBody>
      </p:sp>
      <p:sp>
        <p:nvSpPr>
          <p:cNvPr id="325" name="Google Shape;325;p56"/>
          <p:cNvSpPr txBox="1"/>
          <p:nvPr/>
        </p:nvSpPr>
        <p:spPr>
          <a:xfrm>
            <a:off x="6452763" y="3141075"/>
            <a:ext cx="1981200" cy="609367"/>
          </a:xfrm>
          <a:prstGeom prst="rect">
            <a:avLst/>
          </a:prstGeom>
          <a:noFill/>
          <a:ln>
            <a:noFill/>
          </a:ln>
        </p:spPr>
        <p:txBody>
          <a:bodyPr spcFirstLastPara="1" wrap="square" lIns="0" tIns="91425" rIns="91425" bIns="91425" anchor="t" anchorCtr="0">
            <a:spAutoFit/>
          </a:bodyPr>
          <a:lstStyle/>
          <a:p>
            <a:pPr algn="ctr">
              <a:lnSpc>
                <a:spcPct val="115000"/>
              </a:lnSpc>
            </a:pPr>
            <a:r>
              <a:rPr lang="en-US" sz="1200" dirty="0">
                <a:solidFill>
                  <a:srgbClr val="5F6368"/>
                </a:solidFill>
                <a:latin typeface="Open Sans"/>
                <a:ea typeface="Open Sans"/>
                <a:cs typeface="Open Sans"/>
                <a:sym typeface="Open Sans"/>
              </a:rPr>
              <a:t>The Logo should link back to the homepage</a:t>
            </a:r>
            <a:r>
              <a:rPr lang="en" sz="1200" dirty="0">
                <a:solidFill>
                  <a:srgbClr val="5F6368"/>
                </a:solidFill>
                <a:latin typeface="Open Sans"/>
                <a:ea typeface="Open Sans"/>
                <a:cs typeface="Open Sans"/>
                <a:sym typeface="Open Sans"/>
              </a:rPr>
              <a:t>.</a:t>
            </a:r>
            <a:endParaRPr sz="1200" dirty="0">
              <a:solidFill>
                <a:srgbClr val="5F6368"/>
              </a:solidFill>
              <a:latin typeface="Open Sans"/>
              <a:ea typeface="Open Sans"/>
              <a:cs typeface="Open Sans"/>
              <a:sym typeface="Open Sans"/>
            </a:endParaRPr>
          </a:p>
        </p:txBody>
      </p:sp>
      <p:sp>
        <p:nvSpPr>
          <p:cNvPr id="326" name="Google Shape;326;p56"/>
          <p:cNvSpPr/>
          <p:nvPr/>
        </p:nvSpPr>
        <p:spPr>
          <a:xfrm>
            <a:off x="1498338" y="2108121"/>
            <a:ext cx="513300" cy="5133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327" name="Google Shape;327;p56"/>
          <p:cNvSpPr/>
          <p:nvPr/>
        </p:nvSpPr>
        <p:spPr>
          <a:xfrm>
            <a:off x="4342513" y="2120246"/>
            <a:ext cx="513300" cy="5133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328" name="Google Shape;328;p56"/>
          <p:cNvSpPr/>
          <p:nvPr/>
        </p:nvSpPr>
        <p:spPr>
          <a:xfrm>
            <a:off x="7186688" y="2108121"/>
            <a:ext cx="513300" cy="5133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2" name="Google Shape;162;p41"/>
          <p:cNvSpPr txBox="1"/>
          <p:nvPr/>
        </p:nvSpPr>
        <p:spPr>
          <a:xfrm>
            <a:off x="1231075" y="1604200"/>
            <a:ext cx="4086000" cy="106179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product: </a:t>
            </a:r>
            <a:endParaRPr dirty="0">
              <a:solidFill>
                <a:srgbClr val="4285F4"/>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a:ea typeface="Open Sans"/>
                <a:cs typeface="Open Sans"/>
              </a:rPr>
              <a:t>School Grading Website provides a robust web-based workflow for assignment submission and evaluation.</a:t>
            </a:r>
            <a:endParaRPr lang="en-IN" sz="1200" dirty="0">
              <a:solidFill>
                <a:srgbClr val="5F6368"/>
              </a:solidFill>
              <a:latin typeface="Open Sans"/>
              <a:ea typeface="Open Sans"/>
              <a:cs typeface="Open Sans"/>
            </a:endParaRPr>
          </a:p>
        </p:txBody>
      </p:sp>
      <p:sp>
        <p:nvSpPr>
          <p:cNvPr id="163" name="Google Shape;163;p41"/>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64" name="Google Shape;164;p41"/>
          <p:cNvSpPr/>
          <p:nvPr/>
        </p:nvSpPr>
        <p:spPr>
          <a:xfrm>
            <a:off x="517675" y="16042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1"/>
          <p:cNvSpPr txBox="1"/>
          <p:nvPr/>
        </p:nvSpPr>
        <p:spPr>
          <a:xfrm>
            <a:off x="1231075" y="3172985"/>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Project duration:</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Clr>
                <a:schemeClr val="dk1"/>
              </a:buClr>
              <a:buSzPts val="1100"/>
              <a:buFont typeface="Arial"/>
              <a:buNone/>
            </a:pPr>
            <a:r>
              <a:rPr lang="en-IN" sz="1200" dirty="0">
                <a:solidFill>
                  <a:srgbClr val="5F6368"/>
                </a:solidFill>
                <a:latin typeface="Open Sans"/>
                <a:ea typeface="Open Sans"/>
                <a:cs typeface="Open Sans"/>
                <a:sym typeface="Open Sans"/>
              </a:rPr>
              <a:t>Jan 2022-March 2022</a:t>
            </a:r>
            <a:endParaRPr sz="1200" b="1" dirty="0">
              <a:solidFill>
                <a:srgbClr val="4285F4"/>
              </a:solidFill>
              <a:latin typeface="Open Sans"/>
              <a:ea typeface="Open Sans"/>
              <a:cs typeface="Open Sans"/>
              <a:sym typeface="Open Sans"/>
            </a:endParaRPr>
          </a:p>
        </p:txBody>
      </p:sp>
      <p:sp>
        <p:nvSpPr>
          <p:cNvPr id="166" name="Google Shape;166;p41"/>
          <p:cNvSpPr/>
          <p:nvPr/>
        </p:nvSpPr>
        <p:spPr>
          <a:xfrm>
            <a:off x="517675" y="3172985"/>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1"/>
          <p:cNvSpPr/>
          <p:nvPr/>
        </p:nvSpPr>
        <p:spPr>
          <a:xfrm>
            <a:off x="643388" y="3299236"/>
            <a:ext cx="261874" cy="260801"/>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68" name="Google Shape;168;p41"/>
          <p:cNvSpPr/>
          <p:nvPr/>
        </p:nvSpPr>
        <p:spPr>
          <a:xfrm>
            <a:off x="610514" y="1752262"/>
            <a:ext cx="327623" cy="217176"/>
          </a:xfrm>
          <a:custGeom>
            <a:avLst/>
            <a:gdLst/>
            <a:ahLst/>
            <a:cxnLst/>
            <a:rect l="l" t="t" r="r" b="b"/>
            <a:pathLst>
              <a:path w="1149" h="765" extrusionOk="0">
                <a:moveTo>
                  <a:pt x="191" y="96"/>
                </a:moveTo>
                <a:lnTo>
                  <a:pt x="1052" y="96"/>
                </a:lnTo>
                <a:lnTo>
                  <a:pt x="1052" y="0"/>
                </a:lnTo>
                <a:lnTo>
                  <a:pt x="191" y="0"/>
                </a:lnTo>
                <a:cubicBezTo>
                  <a:pt x="138" y="0"/>
                  <a:pt x="95" y="42"/>
                  <a:pt x="95" y="96"/>
                </a:cubicBezTo>
                <a:lnTo>
                  <a:pt x="95" y="621"/>
                </a:lnTo>
                <a:lnTo>
                  <a:pt x="0" y="621"/>
                </a:lnTo>
                <a:lnTo>
                  <a:pt x="0" y="764"/>
                </a:lnTo>
                <a:lnTo>
                  <a:pt x="668" y="764"/>
                </a:lnTo>
                <a:lnTo>
                  <a:pt x="668" y="621"/>
                </a:lnTo>
                <a:lnTo>
                  <a:pt x="191" y="621"/>
                </a:lnTo>
                <a:lnTo>
                  <a:pt x="191" y="96"/>
                </a:lnTo>
                <a:close/>
                <a:moveTo>
                  <a:pt x="1100" y="189"/>
                </a:moveTo>
                <a:lnTo>
                  <a:pt x="812" y="189"/>
                </a:lnTo>
                <a:cubicBezTo>
                  <a:pt x="787" y="189"/>
                  <a:pt x="764" y="211"/>
                  <a:pt x="764" y="237"/>
                </a:cubicBezTo>
                <a:lnTo>
                  <a:pt x="764" y="714"/>
                </a:lnTo>
                <a:cubicBezTo>
                  <a:pt x="764" y="739"/>
                  <a:pt x="787" y="762"/>
                  <a:pt x="812" y="762"/>
                </a:cubicBezTo>
                <a:lnTo>
                  <a:pt x="1100" y="762"/>
                </a:lnTo>
                <a:cubicBezTo>
                  <a:pt x="1126" y="762"/>
                  <a:pt x="1148" y="739"/>
                  <a:pt x="1148" y="714"/>
                </a:cubicBezTo>
                <a:lnTo>
                  <a:pt x="1148" y="237"/>
                </a:lnTo>
                <a:cubicBezTo>
                  <a:pt x="1145" y="211"/>
                  <a:pt x="1126" y="189"/>
                  <a:pt x="1100" y="189"/>
                </a:cubicBezTo>
                <a:close/>
                <a:moveTo>
                  <a:pt x="1052" y="621"/>
                </a:moveTo>
                <a:lnTo>
                  <a:pt x="860" y="621"/>
                </a:lnTo>
                <a:lnTo>
                  <a:pt x="860" y="285"/>
                </a:lnTo>
                <a:lnTo>
                  <a:pt x="1052" y="285"/>
                </a:lnTo>
                <a:lnTo>
                  <a:pt x="1052" y="62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pic>
        <p:nvPicPr>
          <p:cNvPr id="3" name="Picture 2">
            <a:extLst>
              <a:ext uri="{FF2B5EF4-FFF2-40B4-BE49-F238E27FC236}">
                <a16:creationId xmlns:a16="http://schemas.microsoft.com/office/drawing/2014/main" id="{08CBAB73-FA95-4399-BB6D-3332D97FB570}"/>
              </a:ext>
            </a:extLst>
          </p:cNvPr>
          <p:cNvPicPr>
            <a:picLocks noChangeAspect="1"/>
          </p:cNvPicPr>
          <p:nvPr/>
        </p:nvPicPr>
        <p:blipFill>
          <a:blip r:embed="rId3"/>
          <a:stretch>
            <a:fillRect/>
          </a:stretch>
        </p:blipFill>
        <p:spPr>
          <a:xfrm>
            <a:off x="5154855" y="638725"/>
            <a:ext cx="2538522" cy="4101300"/>
          </a:xfrm>
          <a:prstGeom prst="rect">
            <a:avLst/>
          </a:prstGeom>
        </p:spPr>
      </p:pic>
      <p:pic>
        <p:nvPicPr>
          <p:cNvPr id="5" name="Picture 4">
            <a:extLst>
              <a:ext uri="{FF2B5EF4-FFF2-40B4-BE49-F238E27FC236}">
                <a16:creationId xmlns:a16="http://schemas.microsoft.com/office/drawing/2014/main" id="{2AB7819C-F887-4300-B1FE-EAFB27CA08C0}"/>
              </a:ext>
            </a:extLst>
          </p:cNvPr>
          <p:cNvPicPr>
            <a:picLocks noChangeAspect="1"/>
          </p:cNvPicPr>
          <p:nvPr/>
        </p:nvPicPr>
        <p:blipFill>
          <a:blip r:embed="rId4"/>
          <a:stretch>
            <a:fillRect/>
          </a:stretch>
        </p:blipFill>
        <p:spPr>
          <a:xfrm>
            <a:off x="7725189" y="638725"/>
            <a:ext cx="1100199" cy="41013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34A853"/>
        </a:solidFill>
        <a:effectLst/>
      </p:bgPr>
    </p:bg>
    <p:spTree>
      <p:nvGrpSpPr>
        <p:cNvPr id="1" name="Shape 312"/>
        <p:cNvGrpSpPr/>
        <p:nvPr/>
      </p:nvGrpSpPr>
      <p:grpSpPr>
        <a:xfrm>
          <a:off x="0" y="0"/>
          <a:ext cx="0" cy="0"/>
          <a:chOff x="0" y="0"/>
          <a:chExt cx="0" cy="0"/>
        </a:xfrm>
      </p:grpSpPr>
      <p:sp>
        <p:nvSpPr>
          <p:cNvPr id="313" name="Google Shape;313;p55"/>
          <p:cNvSpPr txBox="1"/>
          <p:nvPr/>
        </p:nvSpPr>
        <p:spPr>
          <a:xfrm>
            <a:off x="3721275" y="2048400"/>
            <a:ext cx="3990000" cy="10467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Mockups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High-fidelity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Accessibility</a:t>
            </a:r>
            <a:endParaRPr>
              <a:solidFill>
                <a:srgbClr val="FFFFFF"/>
              </a:solidFill>
              <a:latin typeface="Open Sans"/>
              <a:ea typeface="Open Sans"/>
              <a:cs typeface="Open Sans"/>
              <a:sym typeface="Open Sans"/>
            </a:endParaRPr>
          </a:p>
        </p:txBody>
      </p:sp>
      <p:sp>
        <p:nvSpPr>
          <p:cNvPr id="314" name="Google Shape;314;p55"/>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Refining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315" name="Google Shape;315;p55"/>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56"/>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21" name="Google Shape;321;p56"/>
          <p:cNvSpPr txBox="1"/>
          <p:nvPr/>
        </p:nvSpPr>
        <p:spPr>
          <a:xfrm>
            <a:off x="517675" y="1522550"/>
            <a:ext cx="2421300" cy="212362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IN" dirty="0">
                <a:solidFill>
                  <a:srgbClr val="5F6368"/>
                </a:solidFill>
                <a:latin typeface="Open Sans"/>
                <a:ea typeface="Open Sans"/>
                <a:cs typeface="Open Sans"/>
                <a:sym typeface="Open Sans"/>
              </a:rPr>
              <a:t>Early Designs included a responsive mobile view for Assignment Submission. The same is removed in later iterations. </a:t>
            </a: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p>
        </p:txBody>
      </p:sp>
      <p:sp>
        <p:nvSpPr>
          <p:cNvPr id="322" name="Google Shape;322;p56"/>
          <p:cNvSpPr/>
          <p:nvPr/>
        </p:nvSpPr>
        <p:spPr>
          <a:xfrm>
            <a:off x="3718563" y="12500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6"/>
          <p:cNvSpPr txBox="1"/>
          <p:nvPr/>
        </p:nvSpPr>
        <p:spPr>
          <a:xfrm>
            <a:off x="4008525" y="2393750"/>
            <a:ext cx="12390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selected screen before usability study</a:t>
            </a:r>
            <a:endParaRPr sz="1200">
              <a:solidFill>
                <a:srgbClr val="5F6368"/>
              </a:solidFill>
              <a:latin typeface="Open Sans"/>
              <a:ea typeface="Open Sans"/>
              <a:cs typeface="Open Sans"/>
              <a:sym typeface="Open Sans"/>
            </a:endParaRPr>
          </a:p>
        </p:txBody>
      </p:sp>
      <p:sp>
        <p:nvSpPr>
          <p:cNvPr id="324" name="Google Shape;324;p56"/>
          <p:cNvSpPr/>
          <p:nvPr/>
        </p:nvSpPr>
        <p:spPr>
          <a:xfrm>
            <a:off x="6774138" y="12683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5" name="Google Shape;325;p56"/>
          <p:cNvCxnSpPr/>
          <p:nvPr/>
        </p:nvCxnSpPr>
        <p:spPr>
          <a:xfrm>
            <a:off x="5749763" y="2855450"/>
            <a:ext cx="812100" cy="0"/>
          </a:xfrm>
          <a:prstGeom prst="straightConnector1">
            <a:avLst/>
          </a:prstGeom>
          <a:noFill/>
          <a:ln w="28575" cap="flat" cmpd="sng">
            <a:solidFill>
              <a:srgbClr val="34A853"/>
            </a:solidFill>
            <a:prstDash val="solid"/>
            <a:round/>
            <a:headEnd type="none" w="med" len="med"/>
            <a:tailEnd type="triangle" w="med" len="med"/>
          </a:ln>
        </p:spPr>
      </p:cxnSp>
      <p:sp>
        <p:nvSpPr>
          <p:cNvPr id="326" name="Google Shape;326;p56"/>
          <p:cNvSpPr txBox="1"/>
          <p:nvPr/>
        </p:nvSpPr>
        <p:spPr>
          <a:xfrm>
            <a:off x="3451125"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Before usability study</a:t>
            </a:r>
            <a:endParaRPr sz="1200">
              <a:solidFill>
                <a:srgbClr val="34A853"/>
              </a:solidFill>
              <a:latin typeface="Open Sans"/>
              <a:ea typeface="Open Sans"/>
              <a:cs typeface="Open Sans"/>
              <a:sym typeface="Open Sans"/>
            </a:endParaRPr>
          </a:p>
          <a:p>
            <a:pPr marL="0" lvl="0" indent="0" algn="l" rtl="0">
              <a:spcBef>
                <a:spcPts val="0"/>
              </a:spcBef>
              <a:spcAft>
                <a:spcPts val="0"/>
              </a:spcAft>
              <a:buNone/>
            </a:pPr>
            <a:endParaRPr>
              <a:solidFill>
                <a:srgbClr val="1967D2"/>
              </a:solidFill>
            </a:endParaRPr>
          </a:p>
        </p:txBody>
      </p:sp>
      <p:sp>
        <p:nvSpPr>
          <p:cNvPr id="327" name="Google Shape;327;p56"/>
          <p:cNvSpPr txBox="1"/>
          <p:nvPr/>
        </p:nvSpPr>
        <p:spPr>
          <a:xfrm>
            <a:off x="6506700"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After usability study</a:t>
            </a:r>
            <a:endParaRPr sz="1200">
              <a:solidFill>
                <a:srgbClr val="34A853"/>
              </a:solidFill>
              <a:latin typeface="Open Sans"/>
              <a:ea typeface="Open Sans"/>
              <a:cs typeface="Open Sans"/>
              <a:sym typeface="Open Sans"/>
            </a:endParaRPr>
          </a:p>
          <a:p>
            <a:pPr marL="0" lvl="0" indent="0" algn="l" rtl="0">
              <a:spcBef>
                <a:spcPts val="0"/>
              </a:spcBef>
              <a:spcAft>
                <a:spcPts val="0"/>
              </a:spcAft>
              <a:buNone/>
            </a:pPr>
            <a:endParaRPr>
              <a:solidFill>
                <a:srgbClr val="1967D2"/>
              </a:solidFill>
            </a:endParaRPr>
          </a:p>
        </p:txBody>
      </p:sp>
      <p:sp>
        <p:nvSpPr>
          <p:cNvPr id="328" name="Google Shape;328;p56"/>
          <p:cNvSpPr txBox="1"/>
          <p:nvPr/>
        </p:nvSpPr>
        <p:spPr>
          <a:xfrm>
            <a:off x="7064125" y="2393750"/>
            <a:ext cx="12390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selected screen after usability study</a:t>
            </a:r>
            <a:endParaRPr sz="120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E1E42DE3-4482-4147-A6CE-2009AF6E3983}"/>
              </a:ext>
            </a:extLst>
          </p:cNvPr>
          <p:cNvPicPr>
            <a:picLocks noChangeAspect="1"/>
          </p:cNvPicPr>
          <p:nvPr/>
        </p:nvPicPr>
        <p:blipFill>
          <a:blip r:embed="rId3"/>
          <a:stretch>
            <a:fillRect/>
          </a:stretch>
        </p:blipFill>
        <p:spPr>
          <a:xfrm>
            <a:off x="3820192" y="1250000"/>
            <a:ext cx="1503616" cy="3174300"/>
          </a:xfrm>
          <a:prstGeom prst="rect">
            <a:avLst/>
          </a:prstGeom>
        </p:spPr>
      </p:pic>
      <p:pic>
        <p:nvPicPr>
          <p:cNvPr id="16" name="Picture 15">
            <a:extLst>
              <a:ext uri="{FF2B5EF4-FFF2-40B4-BE49-F238E27FC236}">
                <a16:creationId xmlns:a16="http://schemas.microsoft.com/office/drawing/2014/main" id="{0413FF29-77F4-496D-8F3D-71ED62F5B3AC}"/>
              </a:ext>
            </a:extLst>
          </p:cNvPr>
          <p:cNvPicPr>
            <a:picLocks noChangeAspect="1"/>
          </p:cNvPicPr>
          <p:nvPr/>
        </p:nvPicPr>
        <p:blipFill>
          <a:blip r:embed="rId3"/>
          <a:stretch>
            <a:fillRect/>
          </a:stretch>
        </p:blipFill>
        <p:spPr>
          <a:xfrm>
            <a:off x="6931780" y="1250000"/>
            <a:ext cx="1503616" cy="3174300"/>
          </a:xfrm>
          <a:prstGeom prst="rect">
            <a:avLst/>
          </a:prstGeom>
        </p:spPr>
      </p:pic>
      <p:cxnSp>
        <p:nvCxnSpPr>
          <p:cNvPr id="7" name="Straight Connector 6">
            <a:extLst>
              <a:ext uri="{FF2B5EF4-FFF2-40B4-BE49-F238E27FC236}">
                <a16:creationId xmlns:a16="http://schemas.microsoft.com/office/drawing/2014/main" id="{27C75A2B-8C1B-4AF0-BF7F-85424D6549AF}"/>
              </a:ext>
            </a:extLst>
          </p:cNvPr>
          <p:cNvCxnSpPr/>
          <p:nvPr/>
        </p:nvCxnSpPr>
        <p:spPr>
          <a:xfrm>
            <a:off x="6987793" y="1353300"/>
            <a:ext cx="1414989" cy="29369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EF3675C-DE83-4637-9468-E67EC22D843A}"/>
              </a:ext>
            </a:extLst>
          </p:cNvPr>
          <p:cNvCxnSpPr/>
          <p:nvPr/>
        </p:nvCxnSpPr>
        <p:spPr>
          <a:xfrm flipH="1">
            <a:off x="7162800" y="1353300"/>
            <a:ext cx="1191491" cy="30710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58"/>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Mockups – </a:t>
            </a:r>
            <a:r>
              <a:rPr lang="en-IN" sz="2400" dirty="0">
                <a:solidFill>
                  <a:srgbClr val="5F6368"/>
                </a:solidFill>
                <a:latin typeface="Open Sans"/>
                <a:ea typeface="Open Sans"/>
                <a:cs typeface="Open Sans"/>
                <a:sym typeface="Open Sans"/>
              </a:rPr>
              <a:t>Desktop View</a:t>
            </a:r>
            <a:endParaRPr sz="2400" dirty="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657138F0-1108-42E1-A095-E4CA984923B0}"/>
              </a:ext>
            </a:extLst>
          </p:cNvPr>
          <p:cNvPicPr>
            <a:picLocks noChangeAspect="1"/>
          </p:cNvPicPr>
          <p:nvPr/>
        </p:nvPicPr>
        <p:blipFill>
          <a:blip r:embed="rId3"/>
          <a:stretch>
            <a:fillRect/>
          </a:stretch>
        </p:blipFill>
        <p:spPr>
          <a:xfrm>
            <a:off x="5877672" y="1206411"/>
            <a:ext cx="2748653" cy="1546118"/>
          </a:xfrm>
          <a:prstGeom prst="rect">
            <a:avLst/>
          </a:prstGeom>
        </p:spPr>
      </p:pic>
      <p:pic>
        <p:nvPicPr>
          <p:cNvPr id="5" name="Picture 4">
            <a:extLst>
              <a:ext uri="{FF2B5EF4-FFF2-40B4-BE49-F238E27FC236}">
                <a16:creationId xmlns:a16="http://schemas.microsoft.com/office/drawing/2014/main" id="{1625F73F-8EE5-4FA3-BE69-FBDB96EF1F97}"/>
              </a:ext>
            </a:extLst>
          </p:cNvPr>
          <p:cNvPicPr>
            <a:picLocks noChangeAspect="1"/>
          </p:cNvPicPr>
          <p:nvPr/>
        </p:nvPicPr>
        <p:blipFill>
          <a:blip r:embed="rId4"/>
          <a:stretch>
            <a:fillRect/>
          </a:stretch>
        </p:blipFill>
        <p:spPr>
          <a:xfrm>
            <a:off x="517675" y="1285008"/>
            <a:ext cx="2019495" cy="3262746"/>
          </a:xfrm>
          <a:prstGeom prst="rect">
            <a:avLst/>
          </a:prstGeom>
        </p:spPr>
      </p:pic>
      <p:pic>
        <p:nvPicPr>
          <p:cNvPr id="7" name="Picture 6">
            <a:extLst>
              <a:ext uri="{FF2B5EF4-FFF2-40B4-BE49-F238E27FC236}">
                <a16:creationId xmlns:a16="http://schemas.microsoft.com/office/drawing/2014/main" id="{70E5E6F4-5A4D-4CEE-B4A8-C91707C8AC1B}"/>
              </a:ext>
            </a:extLst>
          </p:cNvPr>
          <p:cNvPicPr>
            <a:picLocks noChangeAspect="1"/>
          </p:cNvPicPr>
          <p:nvPr/>
        </p:nvPicPr>
        <p:blipFill>
          <a:blip r:embed="rId5"/>
          <a:stretch>
            <a:fillRect/>
          </a:stretch>
        </p:blipFill>
        <p:spPr>
          <a:xfrm>
            <a:off x="2826167" y="3001636"/>
            <a:ext cx="2748653" cy="1546118"/>
          </a:xfrm>
          <a:prstGeom prst="rect">
            <a:avLst/>
          </a:prstGeom>
        </p:spPr>
      </p:pic>
      <p:pic>
        <p:nvPicPr>
          <p:cNvPr id="9" name="Picture 8">
            <a:extLst>
              <a:ext uri="{FF2B5EF4-FFF2-40B4-BE49-F238E27FC236}">
                <a16:creationId xmlns:a16="http://schemas.microsoft.com/office/drawing/2014/main" id="{AE94CE2E-33AA-4C74-9307-720C710238FC}"/>
              </a:ext>
            </a:extLst>
          </p:cNvPr>
          <p:cNvPicPr>
            <a:picLocks noChangeAspect="1"/>
          </p:cNvPicPr>
          <p:nvPr/>
        </p:nvPicPr>
        <p:blipFill>
          <a:blip r:embed="rId6"/>
          <a:stretch>
            <a:fillRect/>
          </a:stretch>
        </p:blipFill>
        <p:spPr>
          <a:xfrm>
            <a:off x="5877673" y="3001636"/>
            <a:ext cx="2748654" cy="1546118"/>
          </a:xfrm>
          <a:prstGeom prst="rect">
            <a:avLst/>
          </a:prstGeom>
        </p:spPr>
      </p:pic>
      <p:pic>
        <p:nvPicPr>
          <p:cNvPr id="11" name="Picture 10">
            <a:extLst>
              <a:ext uri="{FF2B5EF4-FFF2-40B4-BE49-F238E27FC236}">
                <a16:creationId xmlns:a16="http://schemas.microsoft.com/office/drawing/2014/main" id="{868CA09A-D9DA-46C0-985B-EA65190BC493}"/>
              </a:ext>
            </a:extLst>
          </p:cNvPr>
          <p:cNvPicPr>
            <a:picLocks noChangeAspect="1"/>
          </p:cNvPicPr>
          <p:nvPr/>
        </p:nvPicPr>
        <p:blipFill>
          <a:blip r:embed="rId7"/>
          <a:stretch>
            <a:fillRect/>
          </a:stretch>
        </p:blipFill>
        <p:spPr>
          <a:xfrm>
            <a:off x="2833094" y="1285008"/>
            <a:ext cx="2748653" cy="1546117"/>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58"/>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Mockups – </a:t>
            </a:r>
            <a:r>
              <a:rPr lang="en-IN" sz="2400" dirty="0">
                <a:solidFill>
                  <a:srgbClr val="5F6368"/>
                </a:solidFill>
                <a:latin typeface="Open Sans"/>
                <a:ea typeface="Open Sans"/>
                <a:cs typeface="Open Sans"/>
                <a:sym typeface="Open Sans"/>
              </a:rPr>
              <a:t>Mobile View</a:t>
            </a:r>
            <a:endParaRPr sz="2400" dirty="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0177643A-F131-45EF-9110-D8DBCB9AD02D}"/>
              </a:ext>
            </a:extLst>
          </p:cNvPr>
          <p:cNvPicPr>
            <a:picLocks noChangeAspect="1"/>
          </p:cNvPicPr>
          <p:nvPr/>
        </p:nvPicPr>
        <p:blipFill>
          <a:blip r:embed="rId3"/>
          <a:stretch>
            <a:fillRect/>
          </a:stretch>
        </p:blipFill>
        <p:spPr>
          <a:xfrm>
            <a:off x="732911" y="1110725"/>
            <a:ext cx="993253" cy="3702627"/>
          </a:xfrm>
          <a:prstGeom prst="rect">
            <a:avLst/>
          </a:prstGeom>
        </p:spPr>
      </p:pic>
      <p:pic>
        <p:nvPicPr>
          <p:cNvPr id="5" name="Picture 4">
            <a:extLst>
              <a:ext uri="{FF2B5EF4-FFF2-40B4-BE49-F238E27FC236}">
                <a16:creationId xmlns:a16="http://schemas.microsoft.com/office/drawing/2014/main" id="{C708FD4B-CA33-423B-848F-67313387D7E5}"/>
              </a:ext>
            </a:extLst>
          </p:cNvPr>
          <p:cNvPicPr>
            <a:picLocks noChangeAspect="1"/>
          </p:cNvPicPr>
          <p:nvPr/>
        </p:nvPicPr>
        <p:blipFill>
          <a:blip r:embed="rId4"/>
          <a:stretch>
            <a:fillRect/>
          </a:stretch>
        </p:blipFill>
        <p:spPr>
          <a:xfrm>
            <a:off x="2149222" y="1110724"/>
            <a:ext cx="1753877" cy="3702627"/>
          </a:xfrm>
          <a:prstGeom prst="rect">
            <a:avLst/>
          </a:prstGeom>
        </p:spPr>
      </p:pic>
      <p:pic>
        <p:nvPicPr>
          <p:cNvPr id="7" name="Picture 6">
            <a:extLst>
              <a:ext uri="{FF2B5EF4-FFF2-40B4-BE49-F238E27FC236}">
                <a16:creationId xmlns:a16="http://schemas.microsoft.com/office/drawing/2014/main" id="{534CED30-A071-4522-85CD-B72F875A5094}"/>
              </a:ext>
            </a:extLst>
          </p:cNvPr>
          <p:cNvPicPr>
            <a:picLocks noChangeAspect="1"/>
          </p:cNvPicPr>
          <p:nvPr/>
        </p:nvPicPr>
        <p:blipFill>
          <a:blip r:embed="rId5"/>
          <a:stretch>
            <a:fillRect/>
          </a:stretch>
        </p:blipFill>
        <p:spPr>
          <a:xfrm>
            <a:off x="6513240" y="1110723"/>
            <a:ext cx="1753876" cy="3702627"/>
          </a:xfrm>
          <a:prstGeom prst="rect">
            <a:avLst/>
          </a:prstGeom>
        </p:spPr>
      </p:pic>
      <p:pic>
        <p:nvPicPr>
          <p:cNvPr id="9" name="Picture 8">
            <a:extLst>
              <a:ext uri="{FF2B5EF4-FFF2-40B4-BE49-F238E27FC236}">
                <a16:creationId xmlns:a16="http://schemas.microsoft.com/office/drawing/2014/main" id="{DD9BFF81-3838-4EEB-B710-9756315D8683}"/>
              </a:ext>
            </a:extLst>
          </p:cNvPr>
          <p:cNvPicPr>
            <a:picLocks noChangeAspect="1"/>
          </p:cNvPicPr>
          <p:nvPr/>
        </p:nvPicPr>
        <p:blipFill>
          <a:blip r:embed="rId6"/>
          <a:stretch>
            <a:fillRect/>
          </a:stretch>
        </p:blipFill>
        <p:spPr>
          <a:xfrm>
            <a:off x="4343658" y="1110724"/>
            <a:ext cx="1753876" cy="3702627"/>
          </a:xfrm>
          <a:prstGeom prst="rect">
            <a:avLst/>
          </a:prstGeom>
        </p:spPr>
      </p:pic>
    </p:spTree>
    <p:extLst>
      <p:ext uri="{BB962C8B-B14F-4D97-AF65-F5344CB8AC3E}">
        <p14:creationId xmlns:p14="http://schemas.microsoft.com/office/powerpoint/2010/main" val="21301104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0" name="Google Shape;360;p59"/>
          <p:cNvSpPr txBox="1"/>
          <p:nvPr/>
        </p:nvSpPr>
        <p:spPr>
          <a:xfrm>
            <a:off x="517675" y="329364"/>
            <a:ext cx="7000800" cy="9789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dirty="0">
                <a:solidFill>
                  <a:srgbClr val="5F6368"/>
                </a:solidFill>
                <a:latin typeface="Open Sans"/>
                <a:ea typeface="Open Sans"/>
                <a:cs typeface="Open Sans"/>
                <a:sym typeface="Open Sans"/>
              </a:rPr>
              <a:t>High-fidelity</a:t>
            </a:r>
            <a:br>
              <a:rPr lang="en" sz="2400" dirty="0">
                <a:solidFill>
                  <a:srgbClr val="5F6368"/>
                </a:solidFill>
                <a:latin typeface="Open Sans"/>
                <a:ea typeface="Open Sans"/>
                <a:cs typeface="Open Sans"/>
                <a:sym typeface="Open Sans"/>
              </a:rPr>
            </a:br>
            <a:r>
              <a:rPr lang="en" sz="2400" dirty="0">
                <a:solidFill>
                  <a:srgbClr val="5F6368"/>
                </a:solidFill>
                <a:latin typeface="Open Sans"/>
                <a:ea typeface="Open Sans"/>
                <a:cs typeface="Open Sans"/>
                <a:sym typeface="Open Sans"/>
              </a:rPr>
              <a:t>prototype</a:t>
            </a:r>
            <a:endParaRPr sz="2400" dirty="0">
              <a:solidFill>
                <a:srgbClr val="5F6368"/>
              </a:solidFill>
              <a:latin typeface="Open Sans"/>
              <a:ea typeface="Open Sans"/>
              <a:cs typeface="Open Sans"/>
              <a:sym typeface="Open Sans"/>
            </a:endParaRPr>
          </a:p>
        </p:txBody>
      </p:sp>
      <p:sp>
        <p:nvSpPr>
          <p:cNvPr id="361" name="Google Shape;361;p59"/>
          <p:cNvSpPr txBox="1"/>
          <p:nvPr/>
        </p:nvSpPr>
        <p:spPr>
          <a:xfrm>
            <a:off x="532875" y="1302978"/>
            <a:ext cx="2224200" cy="276995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a:ea typeface="Open Sans"/>
                <a:cs typeface="Open Sans"/>
                <a:sym typeface="Open Sans"/>
              </a:rPr>
              <a:t>The final </a:t>
            </a:r>
            <a:r>
              <a:rPr lang="en-IN" dirty="0">
                <a:solidFill>
                  <a:srgbClr val="5F6368"/>
                </a:solidFill>
                <a:latin typeface="Open Sans"/>
                <a:ea typeface="Open Sans"/>
                <a:cs typeface="Open Sans"/>
                <a:sym typeface="Open Sans"/>
              </a:rPr>
              <a:t>H</a:t>
            </a:r>
            <a:r>
              <a:rPr lang="en" dirty="0">
                <a:solidFill>
                  <a:srgbClr val="5F6368"/>
                </a:solidFill>
                <a:latin typeface="Open Sans"/>
                <a:ea typeface="Open Sans"/>
                <a:cs typeface="Open Sans"/>
                <a:sym typeface="Open Sans"/>
              </a:rPr>
              <a:t>igh</a:t>
            </a:r>
            <a:r>
              <a:rPr lang="en-IN" dirty="0">
                <a:solidFill>
                  <a:srgbClr val="5F6368"/>
                </a:solidFill>
                <a:latin typeface="Open Sans"/>
                <a:ea typeface="Open Sans"/>
                <a:cs typeface="Open Sans"/>
                <a:sym typeface="Open Sans"/>
              </a:rPr>
              <a:t>-f</a:t>
            </a:r>
            <a:r>
              <a:rPr lang="en" dirty="0">
                <a:solidFill>
                  <a:srgbClr val="5F6368"/>
                </a:solidFill>
                <a:latin typeface="Open Sans"/>
                <a:ea typeface="Open Sans"/>
                <a:cs typeface="Open Sans"/>
                <a:sym typeface="Open Sans"/>
              </a:rPr>
              <a:t>idelity prototype </a:t>
            </a:r>
            <a:r>
              <a:rPr lang="en-IN" dirty="0">
                <a:solidFill>
                  <a:srgbClr val="5F6368"/>
                </a:solidFill>
                <a:latin typeface="Open Sans"/>
                <a:ea typeface="Open Sans"/>
                <a:cs typeface="Open Sans"/>
                <a:sym typeface="Open Sans"/>
              </a:rPr>
              <a:t>presented makes the user flow more cleaner and more intuitive. </a:t>
            </a:r>
          </a:p>
          <a:p>
            <a:pPr marL="0" lvl="0" indent="0" algn="l" rtl="0">
              <a:lnSpc>
                <a:spcPct val="150000"/>
              </a:lnSpc>
              <a:spcBef>
                <a:spcPts val="0"/>
              </a:spcBef>
              <a:spcAft>
                <a:spcPts val="0"/>
              </a:spcAft>
              <a:buNone/>
            </a:pPr>
            <a:endParaRPr lang="en-IN"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r>
              <a:rPr lang="en-US" dirty="0">
                <a:solidFill>
                  <a:srgbClr val="5F6368"/>
                </a:solidFill>
                <a:latin typeface="Open Sans"/>
                <a:ea typeface="Open Sans"/>
                <a:cs typeface="Open Sans"/>
                <a:sym typeface="Open Sans"/>
              </a:rPr>
              <a:t>View the </a:t>
            </a:r>
            <a:r>
              <a:rPr lang="en-US" dirty="0" err="1">
                <a:solidFill>
                  <a:srgbClr val="5F6368"/>
                </a:solidFill>
                <a:latin typeface="Open Sans"/>
                <a:ea typeface="Open Sans"/>
                <a:cs typeface="Open Sans"/>
                <a:sym typeface="Open Sans"/>
              </a:rPr>
              <a:t>StorePicker</a:t>
            </a:r>
            <a:r>
              <a:rPr lang="en-US" dirty="0">
                <a:solidFill>
                  <a:srgbClr val="5F6368"/>
                </a:solidFill>
                <a:latin typeface="Open Sans"/>
                <a:ea typeface="Open Sans"/>
                <a:cs typeface="Open Sans"/>
                <a:sym typeface="Open Sans"/>
              </a:rPr>
              <a:t> App</a:t>
            </a:r>
          </a:p>
          <a:p>
            <a:pPr marL="0" lvl="0" indent="0" algn="l" rtl="0">
              <a:lnSpc>
                <a:spcPct val="150000"/>
              </a:lnSpc>
              <a:spcBef>
                <a:spcPts val="0"/>
              </a:spcBef>
              <a:spcAft>
                <a:spcPts val="0"/>
              </a:spcAft>
              <a:buNone/>
            </a:pPr>
            <a:r>
              <a:rPr lang="en-US" dirty="0">
                <a:solidFill>
                  <a:srgbClr val="5F6368"/>
                </a:solidFill>
                <a:latin typeface="Open Sans"/>
                <a:ea typeface="Open Sans"/>
                <a:cs typeface="Open Sans"/>
                <a:sym typeface="Open Sans"/>
                <a:hlinkClick r:id="rId3"/>
              </a:rPr>
              <a:t>High-fidelity prototype</a:t>
            </a:r>
            <a:endParaRPr lang="en-US" dirty="0">
              <a:solidFill>
                <a:srgbClr val="5F6368"/>
              </a:solidFill>
              <a:latin typeface="Open Sans"/>
              <a:ea typeface="Open Sans"/>
              <a:cs typeface="Open Sans"/>
              <a:sym typeface="Open Sans"/>
            </a:endParaRPr>
          </a:p>
        </p:txBody>
      </p:sp>
      <p:pic>
        <p:nvPicPr>
          <p:cNvPr id="4" name="Graphic 3">
            <a:extLst>
              <a:ext uri="{FF2B5EF4-FFF2-40B4-BE49-F238E27FC236}">
                <a16:creationId xmlns:a16="http://schemas.microsoft.com/office/drawing/2014/main" id="{0FF2C118-7C3B-4924-94C0-5E25CD9F951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013362" y="1735095"/>
            <a:ext cx="5825837" cy="1673309"/>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5F6368"/>
        </a:solidFill>
        <a:effectLst/>
      </p:bgPr>
    </p:bg>
    <p:spTree>
      <p:nvGrpSpPr>
        <p:cNvPr id="1" name="Shape 380"/>
        <p:cNvGrpSpPr/>
        <p:nvPr/>
      </p:nvGrpSpPr>
      <p:grpSpPr>
        <a:xfrm>
          <a:off x="0" y="0"/>
          <a:ext cx="0" cy="0"/>
          <a:chOff x="0" y="0"/>
          <a:chExt cx="0" cy="0"/>
        </a:xfrm>
      </p:grpSpPr>
      <p:sp>
        <p:nvSpPr>
          <p:cNvPr id="381" name="Google Shape;381;p61"/>
          <p:cNvSpPr txBox="1"/>
          <p:nvPr/>
        </p:nvSpPr>
        <p:spPr>
          <a:xfrm>
            <a:off x="3721275" y="2210100"/>
            <a:ext cx="2275500" cy="7233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Takeaways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Next steps</a:t>
            </a:r>
            <a:endParaRPr>
              <a:solidFill>
                <a:srgbClr val="FFFFFF"/>
              </a:solidFill>
              <a:latin typeface="Open Sans"/>
              <a:ea typeface="Open Sans"/>
              <a:cs typeface="Open Sans"/>
              <a:sym typeface="Open Sans"/>
            </a:endParaRPr>
          </a:p>
        </p:txBody>
      </p:sp>
      <p:sp>
        <p:nvSpPr>
          <p:cNvPr id="382" name="Google Shape;382;p61"/>
          <p:cNvSpPr txBox="1"/>
          <p:nvPr/>
        </p:nvSpPr>
        <p:spPr>
          <a:xfrm>
            <a:off x="-468875" y="2294700"/>
            <a:ext cx="3704400" cy="5541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Going forward</a:t>
            </a:r>
            <a:endParaRPr sz="2400">
              <a:solidFill>
                <a:srgbClr val="FFFFFF"/>
              </a:solidFill>
              <a:latin typeface="Open Sans"/>
              <a:ea typeface="Open Sans"/>
              <a:cs typeface="Open Sans"/>
              <a:sym typeface="Open Sans"/>
            </a:endParaRPr>
          </a:p>
        </p:txBody>
      </p:sp>
      <p:cxnSp>
        <p:nvCxnSpPr>
          <p:cNvPr id="383" name="Google Shape;383;p61"/>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62"/>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Takeaways</a:t>
            </a:r>
            <a:endParaRPr sz="2400" dirty="0">
              <a:solidFill>
                <a:srgbClr val="5F6368"/>
              </a:solidFill>
              <a:latin typeface="Open Sans"/>
              <a:ea typeface="Open Sans"/>
              <a:cs typeface="Open Sans"/>
              <a:sym typeface="Open Sans"/>
            </a:endParaRPr>
          </a:p>
        </p:txBody>
      </p:sp>
      <p:sp>
        <p:nvSpPr>
          <p:cNvPr id="389" name="Google Shape;389;p62"/>
          <p:cNvSpPr txBox="1"/>
          <p:nvPr/>
        </p:nvSpPr>
        <p:spPr>
          <a:xfrm>
            <a:off x="539600" y="2237975"/>
            <a:ext cx="3446100" cy="2723792"/>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Impact: </a:t>
            </a:r>
            <a:endParaRPr dirty="0">
              <a:solidFill>
                <a:srgbClr val="5F6368"/>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a:ea typeface="Open Sans"/>
                <a:cs typeface="Open Sans"/>
              </a:rPr>
              <a:t>The users were happy at an integrated but simple solution to handle the assignment workflow along with giving a cleaner interface to the school website. One quote from peer feedback:</a:t>
            </a:r>
            <a:br>
              <a:rPr lang="en-US" sz="1200" dirty="0">
                <a:solidFill>
                  <a:srgbClr val="5F6368"/>
                </a:solidFill>
                <a:latin typeface="Open Sans"/>
                <a:ea typeface="Open Sans"/>
                <a:cs typeface="Open Sans"/>
              </a:rPr>
            </a:br>
            <a:r>
              <a:rPr lang="en-US" sz="1200" i="1" dirty="0">
                <a:solidFill>
                  <a:srgbClr val="5F6368"/>
                </a:solidFill>
                <a:latin typeface="Open Sans"/>
                <a:ea typeface="Open Sans"/>
                <a:cs typeface="Open Sans"/>
              </a:rPr>
              <a:t>‍“This is better than what I expected. Not only can I correct the assignments and grade them, but I can do that on my phone as well!!”</a:t>
            </a:r>
            <a:endParaRPr sz="1200" i="1" dirty="0">
              <a:solidFill>
                <a:srgbClr val="5F6368"/>
              </a:solidFill>
              <a:latin typeface="Open Sans"/>
              <a:ea typeface="Open Sans"/>
              <a:cs typeface="Open Sans"/>
              <a:sym typeface="Open Sans"/>
            </a:endParaRPr>
          </a:p>
        </p:txBody>
      </p:sp>
      <p:sp>
        <p:nvSpPr>
          <p:cNvPr id="390" name="Google Shape;390;p62"/>
          <p:cNvSpPr/>
          <p:nvPr/>
        </p:nvSpPr>
        <p:spPr>
          <a:xfrm>
            <a:off x="5396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62"/>
          <p:cNvSpPr txBox="1"/>
          <p:nvPr/>
        </p:nvSpPr>
        <p:spPr>
          <a:xfrm>
            <a:off x="4495800" y="2237975"/>
            <a:ext cx="3446100" cy="189279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What I learned:</a:t>
            </a:r>
            <a:endParaRPr dirty="0">
              <a:solidFill>
                <a:srgbClr val="5F6368"/>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a:ea typeface="Open Sans"/>
                <a:cs typeface="Open Sans"/>
                <a:sym typeface="Open Sans"/>
              </a:rPr>
              <a:t>While designing the Grading Website, I learned that the first ideas for the app are only the beginning of the process. Usability studies and peer feedback influenced each iteration of the app’s designs.</a:t>
            </a:r>
            <a:endParaRPr lang="en-US" sz="1200" b="1" dirty="0">
              <a:solidFill>
                <a:srgbClr val="4285F4"/>
              </a:solidFill>
              <a:latin typeface="Open Sans"/>
              <a:ea typeface="Open Sans"/>
              <a:cs typeface="Open Sans"/>
              <a:sym typeface="Open Sans"/>
            </a:endParaRPr>
          </a:p>
        </p:txBody>
      </p:sp>
      <p:sp>
        <p:nvSpPr>
          <p:cNvPr id="392" name="Google Shape;392;p62"/>
          <p:cNvSpPr/>
          <p:nvPr/>
        </p:nvSpPr>
        <p:spPr>
          <a:xfrm>
            <a:off x="44958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2"/>
          <p:cNvSpPr/>
          <p:nvPr/>
        </p:nvSpPr>
        <p:spPr>
          <a:xfrm>
            <a:off x="679050" y="1660250"/>
            <a:ext cx="234394" cy="260801"/>
          </a:xfrm>
          <a:custGeom>
            <a:avLst/>
            <a:gdLst/>
            <a:ahLst/>
            <a:cxnLst/>
            <a:rect l="l" t="t" r="r" b="b"/>
            <a:pathLst>
              <a:path w="941" h="1045" extrusionOk="0">
                <a:moveTo>
                  <a:pt x="833" y="105"/>
                </a:moveTo>
                <a:lnTo>
                  <a:pt x="616" y="105"/>
                </a:lnTo>
                <a:cubicBezTo>
                  <a:pt x="593" y="45"/>
                  <a:pt x="536" y="0"/>
                  <a:pt x="469" y="0"/>
                </a:cubicBezTo>
                <a:cubicBezTo>
                  <a:pt x="401" y="0"/>
                  <a:pt x="345" y="45"/>
                  <a:pt x="322" y="105"/>
                </a:cubicBezTo>
                <a:lnTo>
                  <a:pt x="105" y="105"/>
                </a:lnTo>
                <a:cubicBezTo>
                  <a:pt x="48" y="105"/>
                  <a:pt x="0" y="153"/>
                  <a:pt x="0" y="209"/>
                </a:cubicBezTo>
                <a:lnTo>
                  <a:pt x="0" y="940"/>
                </a:lnTo>
                <a:cubicBezTo>
                  <a:pt x="0" y="997"/>
                  <a:pt x="48" y="1044"/>
                  <a:pt x="105" y="1044"/>
                </a:cubicBezTo>
                <a:lnTo>
                  <a:pt x="836" y="1044"/>
                </a:lnTo>
                <a:cubicBezTo>
                  <a:pt x="892" y="1044"/>
                  <a:pt x="940" y="997"/>
                  <a:pt x="940" y="940"/>
                </a:cubicBezTo>
                <a:lnTo>
                  <a:pt x="940" y="209"/>
                </a:lnTo>
                <a:cubicBezTo>
                  <a:pt x="937" y="153"/>
                  <a:pt x="889" y="105"/>
                  <a:pt x="833" y="105"/>
                </a:cubicBezTo>
                <a:close/>
                <a:moveTo>
                  <a:pt x="466" y="105"/>
                </a:moveTo>
                <a:cubicBezTo>
                  <a:pt x="494" y="105"/>
                  <a:pt x="520" y="127"/>
                  <a:pt x="520" y="158"/>
                </a:cubicBezTo>
                <a:cubicBezTo>
                  <a:pt x="520" y="187"/>
                  <a:pt x="497" y="212"/>
                  <a:pt x="466" y="212"/>
                </a:cubicBezTo>
                <a:cubicBezTo>
                  <a:pt x="435" y="212"/>
                  <a:pt x="412" y="189"/>
                  <a:pt x="412" y="158"/>
                </a:cubicBezTo>
                <a:cubicBezTo>
                  <a:pt x="415" y="127"/>
                  <a:pt x="438" y="105"/>
                  <a:pt x="466" y="105"/>
                </a:cubicBezTo>
                <a:close/>
                <a:moveTo>
                  <a:pt x="362" y="836"/>
                </a:moveTo>
                <a:lnTo>
                  <a:pt x="153" y="627"/>
                </a:lnTo>
                <a:lnTo>
                  <a:pt x="226" y="553"/>
                </a:lnTo>
                <a:lnTo>
                  <a:pt x="362" y="689"/>
                </a:lnTo>
                <a:lnTo>
                  <a:pt x="706" y="345"/>
                </a:lnTo>
                <a:lnTo>
                  <a:pt x="779" y="418"/>
                </a:lnTo>
                <a:lnTo>
                  <a:pt x="362" y="83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grpSp>
        <p:nvGrpSpPr>
          <p:cNvPr id="394" name="Google Shape;394;p62"/>
          <p:cNvGrpSpPr/>
          <p:nvPr/>
        </p:nvGrpSpPr>
        <p:grpSpPr>
          <a:xfrm>
            <a:off x="4605678" y="1676963"/>
            <a:ext cx="293543" cy="227362"/>
            <a:chOff x="420350" y="238125"/>
            <a:chExt cx="6779275" cy="5238750"/>
          </a:xfrm>
        </p:grpSpPr>
        <p:sp>
          <p:nvSpPr>
            <p:cNvPr id="395" name="Google Shape;395;p62"/>
            <p:cNvSpPr/>
            <p:nvPr/>
          </p:nvSpPr>
          <p:spPr>
            <a:xfrm>
              <a:off x="420350" y="238125"/>
              <a:ext cx="6779275" cy="5238750"/>
            </a:xfrm>
            <a:custGeom>
              <a:avLst/>
              <a:gdLst/>
              <a:ahLst/>
              <a:cxnLst/>
              <a:rect l="l" t="t" r="r" b="b"/>
              <a:pathLst>
                <a:path w="271171" h="209550" extrusionOk="0">
                  <a:moveTo>
                    <a:pt x="203423" y="24684"/>
                  </a:moveTo>
                  <a:lnTo>
                    <a:pt x="208928" y="24773"/>
                  </a:lnTo>
                  <a:lnTo>
                    <a:pt x="214433" y="25039"/>
                  </a:lnTo>
                  <a:lnTo>
                    <a:pt x="219938" y="25483"/>
                  </a:lnTo>
                  <a:lnTo>
                    <a:pt x="225443" y="26105"/>
                  </a:lnTo>
                  <a:lnTo>
                    <a:pt x="228107" y="26549"/>
                  </a:lnTo>
                  <a:lnTo>
                    <a:pt x="230859" y="26993"/>
                  </a:lnTo>
                  <a:lnTo>
                    <a:pt x="233523" y="27437"/>
                  </a:lnTo>
                  <a:lnTo>
                    <a:pt x="236187" y="28058"/>
                  </a:lnTo>
                  <a:lnTo>
                    <a:pt x="238762" y="28680"/>
                  </a:lnTo>
                  <a:lnTo>
                    <a:pt x="241426" y="29301"/>
                  </a:lnTo>
                  <a:lnTo>
                    <a:pt x="244001" y="30012"/>
                  </a:lnTo>
                  <a:lnTo>
                    <a:pt x="246576" y="30811"/>
                  </a:lnTo>
                  <a:lnTo>
                    <a:pt x="246576" y="172612"/>
                  </a:lnTo>
                  <a:lnTo>
                    <a:pt x="244001" y="171813"/>
                  </a:lnTo>
                  <a:lnTo>
                    <a:pt x="241426" y="171103"/>
                  </a:lnTo>
                  <a:lnTo>
                    <a:pt x="238762" y="170393"/>
                  </a:lnTo>
                  <a:lnTo>
                    <a:pt x="236187" y="169771"/>
                  </a:lnTo>
                  <a:lnTo>
                    <a:pt x="233523" y="169238"/>
                  </a:lnTo>
                  <a:lnTo>
                    <a:pt x="230859" y="168706"/>
                  </a:lnTo>
                  <a:lnTo>
                    <a:pt x="228107" y="168262"/>
                  </a:lnTo>
                  <a:lnTo>
                    <a:pt x="225443" y="167906"/>
                  </a:lnTo>
                  <a:lnTo>
                    <a:pt x="219938" y="167196"/>
                  </a:lnTo>
                  <a:lnTo>
                    <a:pt x="214433" y="166752"/>
                  </a:lnTo>
                  <a:lnTo>
                    <a:pt x="208928" y="166486"/>
                  </a:lnTo>
                  <a:lnTo>
                    <a:pt x="203423" y="166397"/>
                  </a:lnTo>
                  <a:lnTo>
                    <a:pt x="199338" y="166486"/>
                  </a:lnTo>
                  <a:lnTo>
                    <a:pt x="195165" y="166752"/>
                  </a:lnTo>
                  <a:lnTo>
                    <a:pt x="190814" y="167196"/>
                  </a:lnTo>
                  <a:lnTo>
                    <a:pt x="186286" y="167818"/>
                  </a:lnTo>
                  <a:lnTo>
                    <a:pt x="181757" y="168617"/>
                  </a:lnTo>
                  <a:lnTo>
                    <a:pt x="177140" y="169505"/>
                  </a:lnTo>
                  <a:lnTo>
                    <a:pt x="172523" y="170570"/>
                  </a:lnTo>
                  <a:lnTo>
                    <a:pt x="167906" y="171724"/>
                  </a:lnTo>
                  <a:lnTo>
                    <a:pt x="163289" y="173056"/>
                  </a:lnTo>
                  <a:lnTo>
                    <a:pt x="158849" y="174477"/>
                  </a:lnTo>
                  <a:lnTo>
                    <a:pt x="154498" y="175986"/>
                  </a:lnTo>
                  <a:lnTo>
                    <a:pt x="150236" y="177585"/>
                  </a:lnTo>
                  <a:lnTo>
                    <a:pt x="146241" y="179272"/>
                  </a:lnTo>
                  <a:lnTo>
                    <a:pt x="142422" y="181136"/>
                  </a:lnTo>
                  <a:lnTo>
                    <a:pt x="138871" y="183001"/>
                  </a:lnTo>
                  <a:lnTo>
                    <a:pt x="135586" y="184866"/>
                  </a:lnTo>
                  <a:lnTo>
                    <a:pt x="135586" y="43153"/>
                  </a:lnTo>
                  <a:lnTo>
                    <a:pt x="138871" y="41200"/>
                  </a:lnTo>
                  <a:lnTo>
                    <a:pt x="142422" y="39335"/>
                  </a:lnTo>
                  <a:lnTo>
                    <a:pt x="146241" y="37559"/>
                  </a:lnTo>
                  <a:lnTo>
                    <a:pt x="150236" y="35783"/>
                  </a:lnTo>
                  <a:lnTo>
                    <a:pt x="154498" y="34185"/>
                  </a:lnTo>
                  <a:lnTo>
                    <a:pt x="158849" y="32676"/>
                  </a:lnTo>
                  <a:lnTo>
                    <a:pt x="163289" y="31255"/>
                  </a:lnTo>
                  <a:lnTo>
                    <a:pt x="167906" y="29923"/>
                  </a:lnTo>
                  <a:lnTo>
                    <a:pt x="172523" y="28769"/>
                  </a:lnTo>
                  <a:lnTo>
                    <a:pt x="177140" y="27703"/>
                  </a:lnTo>
                  <a:lnTo>
                    <a:pt x="181757" y="26815"/>
                  </a:lnTo>
                  <a:lnTo>
                    <a:pt x="186286" y="26016"/>
                  </a:lnTo>
                  <a:lnTo>
                    <a:pt x="190814" y="25483"/>
                  </a:lnTo>
                  <a:lnTo>
                    <a:pt x="195165" y="25039"/>
                  </a:lnTo>
                  <a:lnTo>
                    <a:pt x="199338" y="24773"/>
                  </a:lnTo>
                  <a:lnTo>
                    <a:pt x="203423" y="24684"/>
                  </a:lnTo>
                  <a:close/>
                  <a:moveTo>
                    <a:pt x="67748" y="0"/>
                  </a:moveTo>
                  <a:lnTo>
                    <a:pt x="63220" y="89"/>
                  </a:lnTo>
                  <a:lnTo>
                    <a:pt x="58692" y="266"/>
                  </a:lnTo>
                  <a:lnTo>
                    <a:pt x="54163" y="533"/>
                  </a:lnTo>
                  <a:lnTo>
                    <a:pt x="49546" y="977"/>
                  </a:lnTo>
                  <a:lnTo>
                    <a:pt x="45018" y="1509"/>
                  </a:lnTo>
                  <a:lnTo>
                    <a:pt x="40489" y="2220"/>
                  </a:lnTo>
                  <a:lnTo>
                    <a:pt x="35961" y="3108"/>
                  </a:lnTo>
                  <a:lnTo>
                    <a:pt x="31610" y="4173"/>
                  </a:lnTo>
                  <a:lnTo>
                    <a:pt x="27259" y="5328"/>
                  </a:lnTo>
                  <a:lnTo>
                    <a:pt x="22908" y="6659"/>
                  </a:lnTo>
                  <a:lnTo>
                    <a:pt x="18824" y="8169"/>
                  </a:lnTo>
                  <a:lnTo>
                    <a:pt x="16782" y="8968"/>
                  </a:lnTo>
                  <a:lnTo>
                    <a:pt x="14739" y="9856"/>
                  </a:lnTo>
                  <a:lnTo>
                    <a:pt x="12786" y="10744"/>
                  </a:lnTo>
                  <a:lnTo>
                    <a:pt x="10833" y="11721"/>
                  </a:lnTo>
                  <a:lnTo>
                    <a:pt x="8879" y="12697"/>
                  </a:lnTo>
                  <a:lnTo>
                    <a:pt x="7015" y="13763"/>
                  </a:lnTo>
                  <a:lnTo>
                    <a:pt x="5239" y="14917"/>
                  </a:lnTo>
                  <a:lnTo>
                    <a:pt x="3463" y="16071"/>
                  </a:lnTo>
                  <a:lnTo>
                    <a:pt x="1687" y="17226"/>
                  </a:lnTo>
                  <a:lnTo>
                    <a:pt x="0" y="18469"/>
                  </a:lnTo>
                  <a:lnTo>
                    <a:pt x="0" y="199073"/>
                  </a:lnTo>
                  <a:lnTo>
                    <a:pt x="0" y="199694"/>
                  </a:lnTo>
                  <a:lnTo>
                    <a:pt x="89" y="200227"/>
                  </a:lnTo>
                  <a:lnTo>
                    <a:pt x="266" y="200760"/>
                  </a:lnTo>
                  <a:lnTo>
                    <a:pt x="533" y="201381"/>
                  </a:lnTo>
                  <a:lnTo>
                    <a:pt x="799" y="201914"/>
                  </a:lnTo>
                  <a:lnTo>
                    <a:pt x="1154" y="202358"/>
                  </a:lnTo>
                  <a:lnTo>
                    <a:pt x="1865" y="203335"/>
                  </a:lnTo>
                  <a:lnTo>
                    <a:pt x="2841" y="204134"/>
                  </a:lnTo>
                  <a:lnTo>
                    <a:pt x="3374" y="204400"/>
                  </a:lnTo>
                  <a:lnTo>
                    <a:pt x="3907" y="204755"/>
                  </a:lnTo>
                  <a:lnTo>
                    <a:pt x="4440" y="204933"/>
                  </a:lnTo>
                  <a:lnTo>
                    <a:pt x="4972" y="205110"/>
                  </a:lnTo>
                  <a:lnTo>
                    <a:pt x="5594" y="205199"/>
                  </a:lnTo>
                  <a:lnTo>
                    <a:pt x="6127" y="205288"/>
                  </a:lnTo>
                  <a:lnTo>
                    <a:pt x="6571" y="205199"/>
                  </a:lnTo>
                  <a:lnTo>
                    <a:pt x="7015" y="205110"/>
                  </a:lnTo>
                  <a:lnTo>
                    <a:pt x="7725" y="204933"/>
                  </a:lnTo>
                  <a:lnTo>
                    <a:pt x="8435" y="204755"/>
                  </a:lnTo>
                  <a:lnTo>
                    <a:pt x="8790" y="204666"/>
                  </a:lnTo>
                  <a:lnTo>
                    <a:pt x="9234" y="204666"/>
                  </a:lnTo>
                  <a:lnTo>
                    <a:pt x="12431" y="203157"/>
                  </a:lnTo>
                  <a:lnTo>
                    <a:pt x="15805" y="201736"/>
                  </a:lnTo>
                  <a:lnTo>
                    <a:pt x="19268" y="200404"/>
                  </a:lnTo>
                  <a:lnTo>
                    <a:pt x="22908" y="199161"/>
                  </a:lnTo>
                  <a:lnTo>
                    <a:pt x="26549" y="197918"/>
                  </a:lnTo>
                  <a:lnTo>
                    <a:pt x="30367" y="196853"/>
                  </a:lnTo>
                  <a:lnTo>
                    <a:pt x="34185" y="195787"/>
                  </a:lnTo>
                  <a:lnTo>
                    <a:pt x="38003" y="194810"/>
                  </a:lnTo>
                  <a:lnTo>
                    <a:pt x="41910" y="194011"/>
                  </a:lnTo>
                  <a:lnTo>
                    <a:pt x="45817" y="193212"/>
                  </a:lnTo>
                  <a:lnTo>
                    <a:pt x="49635" y="192591"/>
                  </a:lnTo>
                  <a:lnTo>
                    <a:pt x="53453" y="192058"/>
                  </a:lnTo>
                  <a:lnTo>
                    <a:pt x="57182" y="191614"/>
                  </a:lnTo>
                  <a:lnTo>
                    <a:pt x="60823" y="191348"/>
                  </a:lnTo>
                  <a:lnTo>
                    <a:pt x="64374" y="191170"/>
                  </a:lnTo>
                  <a:lnTo>
                    <a:pt x="67748" y="191081"/>
                  </a:lnTo>
                  <a:lnTo>
                    <a:pt x="72277" y="191170"/>
                  </a:lnTo>
                  <a:lnTo>
                    <a:pt x="76894" y="191348"/>
                  </a:lnTo>
                  <a:lnTo>
                    <a:pt x="81422" y="191614"/>
                  </a:lnTo>
                  <a:lnTo>
                    <a:pt x="86040" y="192058"/>
                  </a:lnTo>
                  <a:lnTo>
                    <a:pt x="90568" y="192591"/>
                  </a:lnTo>
                  <a:lnTo>
                    <a:pt x="95096" y="193390"/>
                  </a:lnTo>
                  <a:lnTo>
                    <a:pt x="99536" y="194189"/>
                  </a:lnTo>
                  <a:lnTo>
                    <a:pt x="103976" y="195254"/>
                  </a:lnTo>
                  <a:lnTo>
                    <a:pt x="108326" y="196409"/>
                  </a:lnTo>
                  <a:lnTo>
                    <a:pt x="112588" y="197741"/>
                  </a:lnTo>
                  <a:lnTo>
                    <a:pt x="116762" y="199250"/>
                  </a:lnTo>
                  <a:lnTo>
                    <a:pt x="118804" y="200049"/>
                  </a:lnTo>
                  <a:lnTo>
                    <a:pt x="120846" y="200937"/>
                  </a:lnTo>
                  <a:lnTo>
                    <a:pt x="122799" y="201825"/>
                  </a:lnTo>
                  <a:lnTo>
                    <a:pt x="124753" y="202802"/>
                  </a:lnTo>
                  <a:lnTo>
                    <a:pt x="126618" y="203867"/>
                  </a:lnTo>
                  <a:lnTo>
                    <a:pt x="128482" y="204844"/>
                  </a:lnTo>
                  <a:lnTo>
                    <a:pt x="130347" y="205998"/>
                  </a:lnTo>
                  <a:lnTo>
                    <a:pt x="132123" y="207153"/>
                  </a:lnTo>
                  <a:lnTo>
                    <a:pt x="133898" y="208307"/>
                  </a:lnTo>
                  <a:lnTo>
                    <a:pt x="135586" y="209550"/>
                  </a:lnTo>
                  <a:lnTo>
                    <a:pt x="138871" y="207597"/>
                  </a:lnTo>
                  <a:lnTo>
                    <a:pt x="142422" y="205732"/>
                  </a:lnTo>
                  <a:lnTo>
                    <a:pt x="146241" y="203956"/>
                  </a:lnTo>
                  <a:lnTo>
                    <a:pt x="150236" y="202269"/>
                  </a:lnTo>
                  <a:lnTo>
                    <a:pt x="154498" y="200671"/>
                  </a:lnTo>
                  <a:lnTo>
                    <a:pt x="158849" y="199073"/>
                  </a:lnTo>
                  <a:lnTo>
                    <a:pt x="163289" y="197652"/>
                  </a:lnTo>
                  <a:lnTo>
                    <a:pt x="167906" y="196409"/>
                  </a:lnTo>
                  <a:lnTo>
                    <a:pt x="172523" y="195166"/>
                  </a:lnTo>
                  <a:lnTo>
                    <a:pt x="177140" y="194189"/>
                  </a:lnTo>
                  <a:lnTo>
                    <a:pt x="181757" y="193212"/>
                  </a:lnTo>
                  <a:lnTo>
                    <a:pt x="186286" y="192502"/>
                  </a:lnTo>
                  <a:lnTo>
                    <a:pt x="190814" y="191880"/>
                  </a:lnTo>
                  <a:lnTo>
                    <a:pt x="195165" y="191436"/>
                  </a:lnTo>
                  <a:lnTo>
                    <a:pt x="199338" y="191170"/>
                  </a:lnTo>
                  <a:lnTo>
                    <a:pt x="203423" y="191081"/>
                  </a:lnTo>
                  <a:lnTo>
                    <a:pt x="207241" y="191081"/>
                  </a:lnTo>
                  <a:lnTo>
                    <a:pt x="211059" y="191259"/>
                  </a:lnTo>
                  <a:lnTo>
                    <a:pt x="214877" y="191436"/>
                  </a:lnTo>
                  <a:lnTo>
                    <a:pt x="218695" y="191792"/>
                  </a:lnTo>
                  <a:lnTo>
                    <a:pt x="222513" y="192235"/>
                  </a:lnTo>
                  <a:lnTo>
                    <a:pt x="226331" y="192768"/>
                  </a:lnTo>
                  <a:lnTo>
                    <a:pt x="230060" y="193390"/>
                  </a:lnTo>
                  <a:lnTo>
                    <a:pt x="233790" y="194100"/>
                  </a:lnTo>
                  <a:lnTo>
                    <a:pt x="237519" y="194899"/>
                  </a:lnTo>
                  <a:lnTo>
                    <a:pt x="241159" y="195876"/>
                  </a:lnTo>
                  <a:lnTo>
                    <a:pt x="244800" y="196941"/>
                  </a:lnTo>
                  <a:lnTo>
                    <a:pt x="248351" y="198096"/>
                  </a:lnTo>
                  <a:lnTo>
                    <a:pt x="251903" y="199428"/>
                  </a:lnTo>
                  <a:lnTo>
                    <a:pt x="255277" y="200848"/>
                  </a:lnTo>
                  <a:lnTo>
                    <a:pt x="258651" y="202358"/>
                  </a:lnTo>
                  <a:lnTo>
                    <a:pt x="261937" y="204045"/>
                  </a:lnTo>
                  <a:lnTo>
                    <a:pt x="262736" y="204400"/>
                  </a:lnTo>
                  <a:lnTo>
                    <a:pt x="263446" y="204578"/>
                  </a:lnTo>
                  <a:lnTo>
                    <a:pt x="264156" y="204666"/>
                  </a:lnTo>
                  <a:lnTo>
                    <a:pt x="265044" y="204666"/>
                  </a:lnTo>
                  <a:lnTo>
                    <a:pt x="265577" y="204578"/>
                  </a:lnTo>
                  <a:lnTo>
                    <a:pt x="266199" y="204489"/>
                  </a:lnTo>
                  <a:lnTo>
                    <a:pt x="266731" y="204311"/>
                  </a:lnTo>
                  <a:lnTo>
                    <a:pt x="267264" y="204134"/>
                  </a:lnTo>
                  <a:lnTo>
                    <a:pt x="267797" y="203867"/>
                  </a:lnTo>
                  <a:lnTo>
                    <a:pt x="268330" y="203512"/>
                  </a:lnTo>
                  <a:lnTo>
                    <a:pt x="269306" y="202713"/>
                  </a:lnTo>
                  <a:lnTo>
                    <a:pt x="270017" y="201736"/>
                  </a:lnTo>
                  <a:lnTo>
                    <a:pt x="270372" y="201292"/>
                  </a:lnTo>
                  <a:lnTo>
                    <a:pt x="270638" y="200760"/>
                  </a:lnTo>
                  <a:lnTo>
                    <a:pt x="270905" y="200138"/>
                  </a:lnTo>
                  <a:lnTo>
                    <a:pt x="271082" y="199605"/>
                  </a:lnTo>
                  <a:lnTo>
                    <a:pt x="271171" y="199073"/>
                  </a:lnTo>
                  <a:lnTo>
                    <a:pt x="271171" y="198451"/>
                  </a:lnTo>
                  <a:lnTo>
                    <a:pt x="271171" y="18469"/>
                  </a:lnTo>
                  <a:lnTo>
                    <a:pt x="268418" y="16515"/>
                  </a:lnTo>
                  <a:lnTo>
                    <a:pt x="265488" y="14651"/>
                  </a:lnTo>
                  <a:lnTo>
                    <a:pt x="262558" y="12964"/>
                  </a:lnTo>
                  <a:lnTo>
                    <a:pt x="259539" y="11365"/>
                  </a:lnTo>
                  <a:lnTo>
                    <a:pt x="256432" y="9945"/>
                  </a:lnTo>
                  <a:lnTo>
                    <a:pt x="253235" y="8613"/>
                  </a:lnTo>
                  <a:lnTo>
                    <a:pt x="249950" y="7370"/>
                  </a:lnTo>
                  <a:lnTo>
                    <a:pt x="246576" y="6127"/>
                  </a:lnTo>
                  <a:lnTo>
                    <a:pt x="243912" y="5328"/>
                  </a:lnTo>
                  <a:lnTo>
                    <a:pt x="241337" y="4617"/>
                  </a:lnTo>
                  <a:lnTo>
                    <a:pt x="238673" y="3996"/>
                  </a:lnTo>
                  <a:lnTo>
                    <a:pt x="236009" y="3374"/>
                  </a:lnTo>
                  <a:lnTo>
                    <a:pt x="233346" y="2841"/>
                  </a:lnTo>
                  <a:lnTo>
                    <a:pt x="230682" y="2309"/>
                  </a:lnTo>
                  <a:lnTo>
                    <a:pt x="225266" y="1421"/>
                  </a:lnTo>
                  <a:lnTo>
                    <a:pt x="219760" y="799"/>
                  </a:lnTo>
                  <a:lnTo>
                    <a:pt x="214255" y="355"/>
                  </a:lnTo>
                  <a:lnTo>
                    <a:pt x="208839" y="89"/>
                  </a:lnTo>
                  <a:lnTo>
                    <a:pt x="203423" y="0"/>
                  </a:lnTo>
                  <a:lnTo>
                    <a:pt x="198894" y="89"/>
                  </a:lnTo>
                  <a:lnTo>
                    <a:pt x="194277" y="266"/>
                  </a:lnTo>
                  <a:lnTo>
                    <a:pt x="189749" y="533"/>
                  </a:lnTo>
                  <a:lnTo>
                    <a:pt x="185131" y="977"/>
                  </a:lnTo>
                  <a:lnTo>
                    <a:pt x="180603" y="1509"/>
                  </a:lnTo>
                  <a:lnTo>
                    <a:pt x="176075" y="2220"/>
                  </a:lnTo>
                  <a:lnTo>
                    <a:pt x="171635" y="3108"/>
                  </a:lnTo>
                  <a:lnTo>
                    <a:pt x="167195" y="4173"/>
                  </a:lnTo>
                  <a:lnTo>
                    <a:pt x="162845" y="5328"/>
                  </a:lnTo>
                  <a:lnTo>
                    <a:pt x="158583" y="6659"/>
                  </a:lnTo>
                  <a:lnTo>
                    <a:pt x="154409" y="8169"/>
                  </a:lnTo>
                  <a:lnTo>
                    <a:pt x="152367" y="8968"/>
                  </a:lnTo>
                  <a:lnTo>
                    <a:pt x="150325" y="9856"/>
                  </a:lnTo>
                  <a:lnTo>
                    <a:pt x="148372" y="10744"/>
                  </a:lnTo>
                  <a:lnTo>
                    <a:pt x="146418" y="11721"/>
                  </a:lnTo>
                  <a:lnTo>
                    <a:pt x="144554" y="12697"/>
                  </a:lnTo>
                  <a:lnTo>
                    <a:pt x="142689" y="13763"/>
                  </a:lnTo>
                  <a:lnTo>
                    <a:pt x="140824" y="14917"/>
                  </a:lnTo>
                  <a:lnTo>
                    <a:pt x="139048" y="16071"/>
                  </a:lnTo>
                  <a:lnTo>
                    <a:pt x="137273" y="17226"/>
                  </a:lnTo>
                  <a:lnTo>
                    <a:pt x="135586" y="18469"/>
                  </a:lnTo>
                  <a:lnTo>
                    <a:pt x="133898" y="17226"/>
                  </a:lnTo>
                  <a:lnTo>
                    <a:pt x="132123" y="16071"/>
                  </a:lnTo>
                  <a:lnTo>
                    <a:pt x="130347" y="14917"/>
                  </a:lnTo>
                  <a:lnTo>
                    <a:pt x="128482" y="13763"/>
                  </a:lnTo>
                  <a:lnTo>
                    <a:pt x="126618" y="12697"/>
                  </a:lnTo>
                  <a:lnTo>
                    <a:pt x="124753" y="11721"/>
                  </a:lnTo>
                  <a:lnTo>
                    <a:pt x="122799" y="10744"/>
                  </a:lnTo>
                  <a:lnTo>
                    <a:pt x="120846" y="9856"/>
                  </a:lnTo>
                  <a:lnTo>
                    <a:pt x="118804" y="8968"/>
                  </a:lnTo>
                  <a:lnTo>
                    <a:pt x="116762" y="8169"/>
                  </a:lnTo>
                  <a:lnTo>
                    <a:pt x="112588" y="6659"/>
                  </a:lnTo>
                  <a:lnTo>
                    <a:pt x="108326" y="5328"/>
                  </a:lnTo>
                  <a:lnTo>
                    <a:pt x="103976" y="4173"/>
                  </a:lnTo>
                  <a:lnTo>
                    <a:pt x="99536" y="3108"/>
                  </a:lnTo>
                  <a:lnTo>
                    <a:pt x="95096" y="2220"/>
                  </a:lnTo>
                  <a:lnTo>
                    <a:pt x="90568" y="1509"/>
                  </a:lnTo>
                  <a:lnTo>
                    <a:pt x="86040" y="977"/>
                  </a:lnTo>
                  <a:lnTo>
                    <a:pt x="81422" y="533"/>
                  </a:lnTo>
                  <a:lnTo>
                    <a:pt x="76894" y="266"/>
                  </a:lnTo>
                  <a:lnTo>
                    <a:pt x="72277" y="89"/>
                  </a:lnTo>
                  <a:lnTo>
                    <a:pt x="677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2"/>
            <p:cNvSpPr/>
            <p:nvPr/>
          </p:nvSpPr>
          <p:spPr>
            <a:xfrm>
              <a:off x="4118525" y="1625500"/>
              <a:ext cx="2157675" cy="765850"/>
            </a:xfrm>
            <a:custGeom>
              <a:avLst/>
              <a:gdLst/>
              <a:ahLst/>
              <a:cxnLst/>
              <a:rect l="l" t="t" r="r" b="b"/>
              <a:pathLst>
                <a:path w="86307" h="30634" extrusionOk="0">
                  <a:moveTo>
                    <a:pt x="51589" y="0"/>
                  </a:moveTo>
                  <a:lnTo>
                    <a:pt x="47682" y="178"/>
                  </a:lnTo>
                  <a:lnTo>
                    <a:pt x="43864" y="355"/>
                  </a:lnTo>
                  <a:lnTo>
                    <a:pt x="40135" y="622"/>
                  </a:lnTo>
                  <a:lnTo>
                    <a:pt x="36405" y="977"/>
                  </a:lnTo>
                  <a:lnTo>
                    <a:pt x="32765" y="1421"/>
                  </a:lnTo>
                  <a:lnTo>
                    <a:pt x="29213" y="1954"/>
                  </a:lnTo>
                  <a:lnTo>
                    <a:pt x="25662" y="2575"/>
                  </a:lnTo>
                  <a:lnTo>
                    <a:pt x="22199" y="3286"/>
                  </a:lnTo>
                  <a:lnTo>
                    <a:pt x="18825" y="3996"/>
                  </a:lnTo>
                  <a:lnTo>
                    <a:pt x="15539" y="4884"/>
                  </a:lnTo>
                  <a:lnTo>
                    <a:pt x="12254" y="5772"/>
                  </a:lnTo>
                  <a:lnTo>
                    <a:pt x="9057" y="6748"/>
                  </a:lnTo>
                  <a:lnTo>
                    <a:pt x="5950" y="7814"/>
                  </a:lnTo>
                  <a:lnTo>
                    <a:pt x="2931" y="8968"/>
                  </a:lnTo>
                  <a:lnTo>
                    <a:pt x="1" y="10211"/>
                  </a:lnTo>
                  <a:lnTo>
                    <a:pt x="1" y="30634"/>
                  </a:lnTo>
                  <a:lnTo>
                    <a:pt x="2664" y="29213"/>
                  </a:lnTo>
                  <a:lnTo>
                    <a:pt x="5417" y="27881"/>
                  </a:lnTo>
                  <a:lnTo>
                    <a:pt x="8347" y="26638"/>
                  </a:lnTo>
                  <a:lnTo>
                    <a:pt x="11455" y="25395"/>
                  </a:lnTo>
                  <a:lnTo>
                    <a:pt x="14563" y="24329"/>
                  </a:lnTo>
                  <a:lnTo>
                    <a:pt x="17848" y="23353"/>
                  </a:lnTo>
                  <a:lnTo>
                    <a:pt x="21133" y="22465"/>
                  </a:lnTo>
                  <a:lnTo>
                    <a:pt x="24596" y="21577"/>
                  </a:lnTo>
                  <a:lnTo>
                    <a:pt x="28148" y="20866"/>
                  </a:lnTo>
                  <a:lnTo>
                    <a:pt x="31788" y="20245"/>
                  </a:lnTo>
                  <a:lnTo>
                    <a:pt x="35606" y="19712"/>
                  </a:lnTo>
                  <a:lnTo>
                    <a:pt x="39424" y="19268"/>
                  </a:lnTo>
                  <a:lnTo>
                    <a:pt x="43331" y="18913"/>
                  </a:lnTo>
                  <a:lnTo>
                    <a:pt x="47238" y="18647"/>
                  </a:lnTo>
                  <a:lnTo>
                    <a:pt x="51322" y="18469"/>
                  </a:lnTo>
                  <a:lnTo>
                    <a:pt x="59491" y="18469"/>
                  </a:lnTo>
                  <a:lnTo>
                    <a:pt x="63487" y="18647"/>
                  </a:lnTo>
                  <a:lnTo>
                    <a:pt x="67483" y="18913"/>
                  </a:lnTo>
                  <a:lnTo>
                    <a:pt x="71389" y="19268"/>
                  </a:lnTo>
                  <a:lnTo>
                    <a:pt x="75207" y="19712"/>
                  </a:lnTo>
                  <a:lnTo>
                    <a:pt x="79026" y="20245"/>
                  </a:lnTo>
                  <a:lnTo>
                    <a:pt x="82666" y="20955"/>
                  </a:lnTo>
                  <a:lnTo>
                    <a:pt x="86307" y="21666"/>
                  </a:lnTo>
                  <a:lnTo>
                    <a:pt x="86307" y="2930"/>
                  </a:lnTo>
                  <a:lnTo>
                    <a:pt x="82577" y="2309"/>
                  </a:lnTo>
                  <a:lnTo>
                    <a:pt x="78848" y="1687"/>
                  </a:lnTo>
                  <a:lnTo>
                    <a:pt x="75030" y="1155"/>
                  </a:lnTo>
                  <a:lnTo>
                    <a:pt x="71212" y="711"/>
                  </a:lnTo>
                  <a:lnTo>
                    <a:pt x="67305" y="444"/>
                  </a:lnTo>
                  <a:lnTo>
                    <a:pt x="63398" y="178"/>
                  </a:lnTo>
                  <a:lnTo>
                    <a:pt x="59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2"/>
            <p:cNvSpPr/>
            <p:nvPr/>
          </p:nvSpPr>
          <p:spPr>
            <a:xfrm>
              <a:off x="4118525" y="2444600"/>
              <a:ext cx="2157675" cy="768075"/>
            </a:xfrm>
            <a:custGeom>
              <a:avLst/>
              <a:gdLst/>
              <a:ahLst/>
              <a:cxnLst/>
              <a:rect l="l" t="t" r="r" b="b"/>
              <a:pathLst>
                <a:path w="86307" h="30723" extrusionOk="0">
                  <a:moveTo>
                    <a:pt x="51589" y="1"/>
                  </a:moveTo>
                  <a:lnTo>
                    <a:pt x="47682" y="178"/>
                  </a:lnTo>
                  <a:lnTo>
                    <a:pt x="43864" y="356"/>
                  </a:lnTo>
                  <a:lnTo>
                    <a:pt x="40135" y="711"/>
                  </a:lnTo>
                  <a:lnTo>
                    <a:pt x="36405" y="1066"/>
                  </a:lnTo>
                  <a:lnTo>
                    <a:pt x="32765" y="1510"/>
                  </a:lnTo>
                  <a:lnTo>
                    <a:pt x="29213" y="2043"/>
                  </a:lnTo>
                  <a:lnTo>
                    <a:pt x="25662" y="2664"/>
                  </a:lnTo>
                  <a:lnTo>
                    <a:pt x="22199" y="3375"/>
                  </a:lnTo>
                  <a:lnTo>
                    <a:pt x="18825" y="4085"/>
                  </a:lnTo>
                  <a:lnTo>
                    <a:pt x="15539" y="4973"/>
                  </a:lnTo>
                  <a:lnTo>
                    <a:pt x="12254" y="5861"/>
                  </a:lnTo>
                  <a:lnTo>
                    <a:pt x="9057" y="6838"/>
                  </a:lnTo>
                  <a:lnTo>
                    <a:pt x="5950" y="7903"/>
                  </a:lnTo>
                  <a:lnTo>
                    <a:pt x="2931" y="9057"/>
                  </a:lnTo>
                  <a:lnTo>
                    <a:pt x="1" y="10212"/>
                  </a:lnTo>
                  <a:lnTo>
                    <a:pt x="1" y="30723"/>
                  </a:lnTo>
                  <a:lnTo>
                    <a:pt x="2664" y="29213"/>
                  </a:lnTo>
                  <a:lnTo>
                    <a:pt x="5417" y="27881"/>
                  </a:lnTo>
                  <a:lnTo>
                    <a:pt x="8347" y="26638"/>
                  </a:lnTo>
                  <a:lnTo>
                    <a:pt x="11455" y="25484"/>
                  </a:lnTo>
                  <a:lnTo>
                    <a:pt x="14563" y="24330"/>
                  </a:lnTo>
                  <a:lnTo>
                    <a:pt x="17848" y="23353"/>
                  </a:lnTo>
                  <a:lnTo>
                    <a:pt x="21133" y="22465"/>
                  </a:lnTo>
                  <a:lnTo>
                    <a:pt x="24596" y="21666"/>
                  </a:lnTo>
                  <a:lnTo>
                    <a:pt x="28148" y="20867"/>
                  </a:lnTo>
                  <a:lnTo>
                    <a:pt x="31788" y="20245"/>
                  </a:lnTo>
                  <a:lnTo>
                    <a:pt x="35606" y="19713"/>
                  </a:lnTo>
                  <a:lnTo>
                    <a:pt x="39424" y="19269"/>
                  </a:lnTo>
                  <a:lnTo>
                    <a:pt x="43331" y="18913"/>
                  </a:lnTo>
                  <a:lnTo>
                    <a:pt x="47238" y="18647"/>
                  </a:lnTo>
                  <a:lnTo>
                    <a:pt x="51322" y="18558"/>
                  </a:lnTo>
                  <a:lnTo>
                    <a:pt x="55496" y="18469"/>
                  </a:lnTo>
                  <a:lnTo>
                    <a:pt x="59491" y="18558"/>
                  </a:lnTo>
                  <a:lnTo>
                    <a:pt x="63487" y="18736"/>
                  </a:lnTo>
                  <a:lnTo>
                    <a:pt x="67483" y="18913"/>
                  </a:lnTo>
                  <a:lnTo>
                    <a:pt x="71389" y="19269"/>
                  </a:lnTo>
                  <a:lnTo>
                    <a:pt x="75207" y="19801"/>
                  </a:lnTo>
                  <a:lnTo>
                    <a:pt x="79026" y="20334"/>
                  </a:lnTo>
                  <a:lnTo>
                    <a:pt x="82666" y="20956"/>
                  </a:lnTo>
                  <a:lnTo>
                    <a:pt x="86307" y="21666"/>
                  </a:lnTo>
                  <a:lnTo>
                    <a:pt x="86307" y="2931"/>
                  </a:lnTo>
                  <a:lnTo>
                    <a:pt x="82577" y="2309"/>
                  </a:lnTo>
                  <a:lnTo>
                    <a:pt x="78848" y="1688"/>
                  </a:lnTo>
                  <a:lnTo>
                    <a:pt x="75030" y="1244"/>
                  </a:lnTo>
                  <a:lnTo>
                    <a:pt x="71212" y="800"/>
                  </a:lnTo>
                  <a:lnTo>
                    <a:pt x="67305" y="445"/>
                  </a:lnTo>
                  <a:lnTo>
                    <a:pt x="63398" y="178"/>
                  </a:lnTo>
                  <a:lnTo>
                    <a:pt x="59403" y="89"/>
                  </a:lnTo>
                  <a:lnTo>
                    <a:pt x="55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2"/>
            <p:cNvSpPr/>
            <p:nvPr/>
          </p:nvSpPr>
          <p:spPr>
            <a:xfrm>
              <a:off x="4118525" y="3268150"/>
              <a:ext cx="2157675" cy="765850"/>
            </a:xfrm>
            <a:custGeom>
              <a:avLst/>
              <a:gdLst/>
              <a:ahLst/>
              <a:cxnLst/>
              <a:rect l="l" t="t" r="r" b="b"/>
              <a:pathLst>
                <a:path w="86307" h="30634" extrusionOk="0">
                  <a:moveTo>
                    <a:pt x="51589" y="1"/>
                  </a:moveTo>
                  <a:lnTo>
                    <a:pt x="47682" y="178"/>
                  </a:lnTo>
                  <a:lnTo>
                    <a:pt x="43864" y="356"/>
                  </a:lnTo>
                  <a:lnTo>
                    <a:pt x="40135" y="622"/>
                  </a:lnTo>
                  <a:lnTo>
                    <a:pt x="36405" y="977"/>
                  </a:lnTo>
                  <a:lnTo>
                    <a:pt x="32765" y="1421"/>
                  </a:lnTo>
                  <a:lnTo>
                    <a:pt x="29213" y="1954"/>
                  </a:lnTo>
                  <a:lnTo>
                    <a:pt x="25662" y="2576"/>
                  </a:lnTo>
                  <a:lnTo>
                    <a:pt x="22199" y="3286"/>
                  </a:lnTo>
                  <a:lnTo>
                    <a:pt x="18825" y="3996"/>
                  </a:lnTo>
                  <a:lnTo>
                    <a:pt x="15539" y="4884"/>
                  </a:lnTo>
                  <a:lnTo>
                    <a:pt x="12254" y="5772"/>
                  </a:lnTo>
                  <a:lnTo>
                    <a:pt x="9057" y="6749"/>
                  </a:lnTo>
                  <a:lnTo>
                    <a:pt x="5950" y="7814"/>
                  </a:lnTo>
                  <a:lnTo>
                    <a:pt x="2931" y="8969"/>
                  </a:lnTo>
                  <a:lnTo>
                    <a:pt x="1" y="10212"/>
                  </a:lnTo>
                  <a:lnTo>
                    <a:pt x="1" y="30634"/>
                  </a:lnTo>
                  <a:lnTo>
                    <a:pt x="2664" y="29213"/>
                  </a:lnTo>
                  <a:lnTo>
                    <a:pt x="5417" y="27881"/>
                  </a:lnTo>
                  <a:lnTo>
                    <a:pt x="8347" y="26638"/>
                  </a:lnTo>
                  <a:lnTo>
                    <a:pt x="11455" y="25395"/>
                  </a:lnTo>
                  <a:lnTo>
                    <a:pt x="14563" y="24330"/>
                  </a:lnTo>
                  <a:lnTo>
                    <a:pt x="17848" y="23353"/>
                  </a:lnTo>
                  <a:lnTo>
                    <a:pt x="21133" y="22465"/>
                  </a:lnTo>
                  <a:lnTo>
                    <a:pt x="24596" y="21577"/>
                  </a:lnTo>
                  <a:lnTo>
                    <a:pt x="28148" y="20867"/>
                  </a:lnTo>
                  <a:lnTo>
                    <a:pt x="31788" y="20245"/>
                  </a:lnTo>
                  <a:lnTo>
                    <a:pt x="35606" y="19713"/>
                  </a:lnTo>
                  <a:lnTo>
                    <a:pt x="39424" y="19269"/>
                  </a:lnTo>
                  <a:lnTo>
                    <a:pt x="43331" y="18913"/>
                  </a:lnTo>
                  <a:lnTo>
                    <a:pt x="47238" y="18647"/>
                  </a:lnTo>
                  <a:lnTo>
                    <a:pt x="51322" y="18469"/>
                  </a:lnTo>
                  <a:lnTo>
                    <a:pt x="55496" y="18469"/>
                  </a:lnTo>
                  <a:lnTo>
                    <a:pt x="59491" y="18558"/>
                  </a:lnTo>
                  <a:lnTo>
                    <a:pt x="63487" y="18647"/>
                  </a:lnTo>
                  <a:lnTo>
                    <a:pt x="67483" y="18913"/>
                  </a:lnTo>
                  <a:lnTo>
                    <a:pt x="71389" y="19269"/>
                  </a:lnTo>
                  <a:lnTo>
                    <a:pt x="75207" y="19713"/>
                  </a:lnTo>
                  <a:lnTo>
                    <a:pt x="79026" y="20245"/>
                  </a:lnTo>
                  <a:lnTo>
                    <a:pt x="82666" y="20956"/>
                  </a:lnTo>
                  <a:lnTo>
                    <a:pt x="86307" y="21666"/>
                  </a:lnTo>
                  <a:lnTo>
                    <a:pt x="86307" y="2931"/>
                  </a:lnTo>
                  <a:lnTo>
                    <a:pt x="82577" y="2220"/>
                  </a:lnTo>
                  <a:lnTo>
                    <a:pt x="78848" y="1599"/>
                  </a:lnTo>
                  <a:lnTo>
                    <a:pt x="75030" y="1155"/>
                  </a:lnTo>
                  <a:lnTo>
                    <a:pt x="71212" y="711"/>
                  </a:lnTo>
                  <a:lnTo>
                    <a:pt x="67305" y="356"/>
                  </a:lnTo>
                  <a:lnTo>
                    <a:pt x="63398" y="178"/>
                  </a:lnTo>
                  <a:lnTo>
                    <a:pt x="594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63"/>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Next steps</a:t>
            </a:r>
            <a:endParaRPr sz="2400">
              <a:solidFill>
                <a:srgbClr val="5F6368"/>
              </a:solidFill>
              <a:latin typeface="Open Sans"/>
              <a:ea typeface="Open Sans"/>
              <a:cs typeface="Open Sans"/>
              <a:sym typeface="Open Sans"/>
            </a:endParaRPr>
          </a:p>
        </p:txBody>
      </p:sp>
      <p:sp>
        <p:nvSpPr>
          <p:cNvPr id="404" name="Google Shape;404;p63"/>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3"/>
          <p:cNvSpPr txBox="1"/>
          <p:nvPr/>
        </p:nvSpPr>
        <p:spPr>
          <a:xfrm>
            <a:off x="711325" y="1917800"/>
            <a:ext cx="2049000" cy="1458831"/>
          </a:xfrm>
          <a:prstGeom prst="rect">
            <a:avLst/>
          </a:prstGeom>
          <a:noFill/>
          <a:ln>
            <a:noFill/>
          </a:ln>
        </p:spPr>
        <p:txBody>
          <a:bodyPr spcFirstLastPara="1" wrap="square" lIns="91425" tIns="91425" rIns="91425" bIns="91425" anchor="t" anchorCtr="0">
            <a:spAutoFit/>
          </a:bodyPr>
          <a:lstStyle/>
          <a:p>
            <a:pPr lvl="0" algn="ctr">
              <a:lnSpc>
                <a:spcPct val="115000"/>
              </a:lnSpc>
              <a:buClr>
                <a:schemeClr val="dk1"/>
              </a:buClr>
              <a:buSzPts val="1100"/>
            </a:pPr>
            <a:r>
              <a:rPr lang="en-US" sz="1200" dirty="0">
                <a:solidFill>
                  <a:srgbClr val="5F6368"/>
                </a:solidFill>
                <a:latin typeface="Open Sans"/>
                <a:ea typeface="Open Sans"/>
                <a:cs typeface="Open Sans"/>
                <a:sym typeface="Open Sans"/>
              </a:rPr>
              <a:t>Conduct another round of usability studies to validate whether the pain points users experienced have been effectively addressed.</a:t>
            </a:r>
            <a:endParaRPr lang="en-US" sz="1200" dirty="0"/>
          </a:p>
        </p:txBody>
      </p:sp>
      <p:sp>
        <p:nvSpPr>
          <p:cNvPr id="406" name="Google Shape;406;p63"/>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3"/>
          <p:cNvSpPr txBox="1"/>
          <p:nvPr/>
        </p:nvSpPr>
        <p:spPr>
          <a:xfrm>
            <a:off x="3368925" y="1917800"/>
            <a:ext cx="2049000" cy="1458831"/>
          </a:xfrm>
          <a:prstGeom prst="rect">
            <a:avLst/>
          </a:prstGeom>
          <a:noFill/>
          <a:ln>
            <a:noFill/>
          </a:ln>
        </p:spPr>
        <p:txBody>
          <a:bodyPr spcFirstLastPara="1" wrap="square" lIns="91425" tIns="91425" rIns="91425" bIns="91425" anchor="t" anchorCtr="0">
            <a:spAutoFit/>
          </a:bodyPr>
          <a:lstStyle/>
          <a:p>
            <a:pPr lvl="0" algn="ctr">
              <a:lnSpc>
                <a:spcPct val="115000"/>
              </a:lnSpc>
            </a:pPr>
            <a:r>
              <a:rPr lang="en-US" sz="1200" dirty="0">
                <a:solidFill>
                  <a:srgbClr val="5F6368"/>
                </a:solidFill>
                <a:latin typeface="Open Sans"/>
                <a:ea typeface="Open Sans"/>
                <a:cs typeface="Open Sans"/>
                <a:sym typeface="Open Sans"/>
              </a:rPr>
              <a:t>Conduct more user research to understand if there are other modules in the app which need to be modified to make the user flow less cluttered.</a:t>
            </a:r>
            <a:endParaRPr lang="en-US" sz="1200" dirty="0"/>
          </a:p>
        </p:txBody>
      </p:sp>
      <p:sp>
        <p:nvSpPr>
          <p:cNvPr id="408" name="Google Shape;408;p63"/>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3"/>
          <p:cNvSpPr txBox="1"/>
          <p:nvPr/>
        </p:nvSpPr>
        <p:spPr>
          <a:xfrm>
            <a:off x="6026525" y="1917800"/>
            <a:ext cx="2049000" cy="821733"/>
          </a:xfrm>
          <a:prstGeom prst="rect">
            <a:avLst/>
          </a:prstGeom>
          <a:noFill/>
          <a:ln>
            <a:noFill/>
          </a:ln>
        </p:spPr>
        <p:txBody>
          <a:bodyPr spcFirstLastPara="1" wrap="square" lIns="91425" tIns="91425" rIns="91425" bIns="91425" anchor="t" anchorCtr="0">
            <a:spAutoFit/>
          </a:bodyPr>
          <a:lstStyle/>
          <a:p>
            <a:pPr lvl="0" algn="ctr">
              <a:lnSpc>
                <a:spcPct val="115000"/>
              </a:lnSpc>
            </a:pPr>
            <a:r>
              <a:rPr lang="en-US" sz="1200" dirty="0">
                <a:solidFill>
                  <a:srgbClr val="5F6368"/>
                </a:solidFill>
                <a:latin typeface="Open Sans"/>
                <a:ea typeface="Open Sans"/>
                <a:cs typeface="Open Sans"/>
                <a:sym typeface="Open Sans"/>
              </a:rPr>
              <a:t>Conduct more user research to determine any new areas of need.</a:t>
            </a:r>
            <a:endParaRPr lang="en-US" sz="1200" dirty="0"/>
          </a:p>
        </p:txBody>
      </p:sp>
      <p:sp>
        <p:nvSpPr>
          <p:cNvPr id="410" name="Google Shape;410;p63"/>
          <p:cNvSpPr/>
          <p:nvPr/>
        </p:nvSpPr>
        <p:spPr>
          <a:xfrm>
            <a:off x="14791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411" name="Google Shape;411;p63"/>
          <p:cNvSpPr/>
          <p:nvPr/>
        </p:nvSpPr>
        <p:spPr>
          <a:xfrm>
            <a:off x="41367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412" name="Google Shape;412;p63"/>
          <p:cNvSpPr/>
          <p:nvPr/>
        </p:nvSpPr>
        <p:spPr>
          <a:xfrm>
            <a:off x="67943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64"/>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Let’s connect!</a:t>
            </a:r>
            <a:endParaRPr sz="2400">
              <a:solidFill>
                <a:srgbClr val="5F6368"/>
              </a:solidFill>
              <a:latin typeface="Open Sans"/>
              <a:ea typeface="Open Sans"/>
              <a:cs typeface="Open Sans"/>
              <a:sym typeface="Open Sans"/>
            </a:endParaRPr>
          </a:p>
        </p:txBody>
      </p:sp>
      <p:sp>
        <p:nvSpPr>
          <p:cNvPr id="418" name="Google Shape;418;p64"/>
          <p:cNvSpPr txBox="1"/>
          <p:nvPr/>
        </p:nvSpPr>
        <p:spPr>
          <a:xfrm>
            <a:off x="3064600" y="-1016100"/>
            <a:ext cx="6509400" cy="723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a:solidFill>
                  <a:srgbClr val="5F6368"/>
                </a:solidFill>
                <a:latin typeface="Open Sans"/>
                <a:ea typeface="Open Sans"/>
                <a:cs typeface="Open Sans"/>
                <a:sym typeface="Open Sans"/>
              </a:rPr>
              <a:t>Insert a few sentences summarizing the next steps you would take with this project and why. Feel free to organize next steps in a bullet point list. </a:t>
            </a:r>
            <a:endParaRPr>
              <a:solidFill>
                <a:srgbClr val="5F6368"/>
              </a:solidFill>
              <a:latin typeface="Open Sans"/>
              <a:ea typeface="Open Sans"/>
              <a:cs typeface="Open Sans"/>
              <a:sym typeface="Open Sans"/>
            </a:endParaRPr>
          </a:p>
        </p:txBody>
      </p:sp>
      <p:sp>
        <p:nvSpPr>
          <p:cNvPr id="419" name="Google Shape;419;p64"/>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4"/>
          <p:cNvSpPr txBox="1"/>
          <p:nvPr/>
        </p:nvSpPr>
        <p:spPr>
          <a:xfrm>
            <a:off x="919075" y="2461800"/>
            <a:ext cx="7136100" cy="1246465"/>
          </a:xfrm>
          <a:prstGeom prst="rect">
            <a:avLst/>
          </a:prstGeom>
          <a:noFill/>
          <a:ln>
            <a:noFill/>
          </a:ln>
        </p:spPr>
        <p:txBody>
          <a:bodyPr spcFirstLastPara="1" wrap="square" lIns="0" tIns="91425" rIns="91425" bIns="91425" anchor="t" anchorCtr="0">
            <a:spAutoFit/>
          </a:bodyPr>
          <a:lstStyle/>
          <a:p>
            <a:pPr lvl="0" algn="ctr">
              <a:lnSpc>
                <a:spcPct val="115000"/>
              </a:lnSpc>
              <a:buClr>
                <a:schemeClr val="dk1"/>
              </a:buClr>
              <a:buSzPts val="1100"/>
            </a:pPr>
            <a:r>
              <a:rPr lang="en-US" sz="1200" dirty="0">
                <a:solidFill>
                  <a:srgbClr val="5F6368"/>
                </a:solidFill>
                <a:latin typeface="Open Sans"/>
                <a:ea typeface="Open Sans"/>
                <a:cs typeface="Open Sans"/>
                <a:sym typeface="Open Sans"/>
              </a:rPr>
              <a:t>Thank you for your time reviewing my work on the Grading Website! If you’d like to</a:t>
            </a:r>
            <a:br>
              <a:rPr lang="en-US" sz="1200" dirty="0">
                <a:solidFill>
                  <a:srgbClr val="5F6368"/>
                </a:solidFill>
                <a:latin typeface="Open Sans"/>
                <a:ea typeface="Open Sans"/>
                <a:cs typeface="Open Sans"/>
                <a:sym typeface="Open Sans"/>
              </a:rPr>
            </a:br>
            <a:r>
              <a:rPr lang="en-US" sz="1200" dirty="0">
                <a:solidFill>
                  <a:srgbClr val="5F6368"/>
                </a:solidFill>
                <a:latin typeface="Open Sans"/>
                <a:ea typeface="Open Sans"/>
                <a:cs typeface="Open Sans"/>
                <a:sym typeface="Open Sans"/>
              </a:rPr>
              <a:t>see more or get in touch, my contact information is provided below.</a:t>
            </a:r>
          </a:p>
          <a:p>
            <a:pPr lvl="0" algn="ctr">
              <a:lnSpc>
                <a:spcPct val="115000"/>
              </a:lnSpc>
              <a:buClr>
                <a:schemeClr val="dk1"/>
              </a:buClr>
              <a:buSzPts val="1100"/>
            </a:pPr>
            <a:endParaRPr lang="en-US" sz="1200" dirty="0">
              <a:solidFill>
                <a:srgbClr val="5F6368"/>
              </a:solidFill>
              <a:latin typeface="Open Sans"/>
              <a:ea typeface="Open Sans"/>
              <a:cs typeface="Open Sans"/>
              <a:sym typeface="Open Sans"/>
            </a:endParaRPr>
          </a:p>
          <a:p>
            <a:pPr lvl="0" algn="ctr">
              <a:lnSpc>
                <a:spcPct val="115000"/>
              </a:lnSpc>
              <a:buClr>
                <a:schemeClr val="dk1"/>
              </a:buClr>
              <a:buSzPts val="1100"/>
            </a:pPr>
            <a:r>
              <a:rPr lang="en-US" sz="1200" dirty="0">
                <a:solidFill>
                  <a:srgbClr val="5F6368"/>
                </a:solidFill>
                <a:latin typeface="Open Sans"/>
                <a:ea typeface="Open Sans"/>
                <a:cs typeface="Open Sans"/>
                <a:sym typeface="Open Sans"/>
              </a:rPr>
              <a:t>Email: </a:t>
            </a:r>
            <a:r>
              <a:rPr lang="en-US" sz="1200" u="sng" dirty="0">
                <a:solidFill>
                  <a:srgbClr val="4285F4"/>
                </a:solidFill>
                <a:latin typeface="Open Sans"/>
                <a:ea typeface="Open Sans"/>
                <a:cs typeface="Open Sans"/>
                <a:sym typeface="Open Sans"/>
              </a:rPr>
              <a:t>cbk124@gmail.com</a:t>
            </a:r>
          </a:p>
          <a:p>
            <a:pPr lvl="0" algn="ctr">
              <a:lnSpc>
                <a:spcPct val="115000"/>
              </a:lnSpc>
              <a:buClr>
                <a:schemeClr val="dk1"/>
              </a:buClr>
              <a:buSzPts val="1100"/>
            </a:pPr>
            <a:r>
              <a:rPr lang="en-US" sz="1200" dirty="0">
                <a:solidFill>
                  <a:srgbClr val="5F6368"/>
                </a:solidFill>
                <a:latin typeface="Open Sans"/>
                <a:ea typeface="Open Sans"/>
                <a:cs typeface="Open Sans"/>
                <a:sym typeface="Open Sans"/>
              </a:rPr>
              <a:t>Website:</a:t>
            </a:r>
            <a:r>
              <a:rPr lang="en-US" sz="1200" dirty="0">
                <a:solidFill>
                  <a:srgbClr val="0000FF"/>
                </a:solidFill>
                <a:latin typeface="Open Sans"/>
                <a:ea typeface="Open Sans"/>
                <a:cs typeface="Open Sans"/>
                <a:sym typeface="Open Sans"/>
              </a:rPr>
              <a:t> </a:t>
            </a:r>
            <a:r>
              <a:rPr lang="en-US" sz="1200" u="sng" dirty="0">
                <a:solidFill>
                  <a:srgbClr val="4285F4"/>
                </a:solidFill>
                <a:latin typeface="Open Sans"/>
                <a:ea typeface="Open Sans"/>
                <a:cs typeface="Open Sans"/>
                <a:sym typeface="Open Sans"/>
              </a:rPr>
              <a:t>https://cbkwgl.webflow.io/work/school-grading-website</a:t>
            </a:r>
            <a:endParaRPr sz="1200" b="1" dirty="0">
              <a:solidFill>
                <a:srgbClr val="1967D2"/>
              </a:solidFill>
              <a:latin typeface="Open Sans"/>
              <a:ea typeface="Open Sans"/>
              <a:cs typeface="Open Sans"/>
              <a:sym typeface="Open Sans"/>
            </a:endParaRPr>
          </a:p>
        </p:txBody>
      </p:sp>
      <p:sp>
        <p:nvSpPr>
          <p:cNvPr id="421" name="Google Shape;421;p64"/>
          <p:cNvSpPr/>
          <p:nvPr/>
        </p:nvSpPr>
        <p:spPr>
          <a:xfrm>
            <a:off x="4230475" y="1602212"/>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4"/>
          <p:cNvSpPr/>
          <p:nvPr/>
        </p:nvSpPr>
        <p:spPr>
          <a:xfrm>
            <a:off x="4361825" y="1734124"/>
            <a:ext cx="250599" cy="249449"/>
          </a:xfrm>
          <a:custGeom>
            <a:avLst/>
            <a:gdLst/>
            <a:ahLst/>
            <a:cxnLst/>
            <a:rect l="l" t="t" r="r" b="b"/>
            <a:pathLst>
              <a:path w="964" h="962" extrusionOk="0">
                <a:moveTo>
                  <a:pt x="774" y="400"/>
                </a:moveTo>
                <a:lnTo>
                  <a:pt x="562" y="189"/>
                </a:lnTo>
                <a:lnTo>
                  <a:pt x="0" y="749"/>
                </a:lnTo>
                <a:lnTo>
                  <a:pt x="0" y="961"/>
                </a:lnTo>
                <a:lnTo>
                  <a:pt x="212" y="961"/>
                </a:lnTo>
                <a:lnTo>
                  <a:pt x="774" y="400"/>
                </a:lnTo>
                <a:close/>
                <a:moveTo>
                  <a:pt x="940" y="234"/>
                </a:moveTo>
                <a:cubicBezTo>
                  <a:pt x="963" y="211"/>
                  <a:pt x="963" y="177"/>
                  <a:pt x="940" y="155"/>
                </a:cubicBezTo>
                <a:lnTo>
                  <a:pt x="807" y="22"/>
                </a:lnTo>
                <a:cubicBezTo>
                  <a:pt x="785" y="0"/>
                  <a:pt x="751" y="0"/>
                  <a:pt x="728" y="22"/>
                </a:cubicBezTo>
                <a:lnTo>
                  <a:pt x="618" y="132"/>
                </a:lnTo>
                <a:lnTo>
                  <a:pt x="830" y="344"/>
                </a:lnTo>
                <a:lnTo>
                  <a:pt x="940" y="2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42"/>
          <p:cNvSpPr txBox="1"/>
          <p:nvPr/>
        </p:nvSpPr>
        <p:spPr>
          <a:xfrm>
            <a:off x="517675" y="2237975"/>
            <a:ext cx="34461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The problem: </a:t>
            </a:r>
            <a:endParaRPr dirty="0">
              <a:solidFill>
                <a:srgbClr val="1967D2"/>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a:ea typeface="Open Sans"/>
                <a:cs typeface="Open Sans"/>
                <a:sym typeface="Open Sans"/>
              </a:rPr>
              <a:t>The solutions in the market for Assignment Grading don't present an integrated assignment management solution specifically when the ask involves a responsive website</a:t>
            </a:r>
            <a:endParaRPr sz="1200" b="1" dirty="0">
              <a:solidFill>
                <a:srgbClr val="4285F4"/>
              </a:solidFill>
              <a:latin typeface="Open Sans"/>
              <a:ea typeface="Open Sans"/>
              <a:cs typeface="Open Sans"/>
              <a:sym typeface="Open Sans"/>
            </a:endParaRPr>
          </a:p>
        </p:txBody>
      </p:sp>
      <p:sp>
        <p:nvSpPr>
          <p:cNvPr id="175" name="Google Shape;175;p42"/>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Project overview</a:t>
            </a:r>
            <a:endParaRPr sz="2400" dirty="0">
              <a:solidFill>
                <a:srgbClr val="5F6368"/>
              </a:solidFill>
              <a:latin typeface="Open Sans"/>
              <a:ea typeface="Open Sans"/>
              <a:cs typeface="Open Sans"/>
              <a:sym typeface="Open Sans"/>
            </a:endParaRPr>
          </a:p>
        </p:txBody>
      </p:sp>
      <p:sp>
        <p:nvSpPr>
          <p:cNvPr id="176" name="Google Shape;176;p42"/>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2"/>
          <p:cNvSpPr txBox="1"/>
          <p:nvPr/>
        </p:nvSpPr>
        <p:spPr>
          <a:xfrm>
            <a:off x="4572000" y="2237975"/>
            <a:ext cx="3446100" cy="106179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goal: </a:t>
            </a:r>
            <a:endParaRPr dirty="0">
              <a:solidFill>
                <a:srgbClr val="1967D2"/>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a:ea typeface="Open Sans"/>
                <a:cs typeface="Open Sans"/>
                <a:sym typeface="Open Sans"/>
              </a:rPr>
              <a:t>Design an Assignment Grading Flow for an Online School</a:t>
            </a:r>
            <a:endParaRPr sz="1200" b="1" dirty="0">
              <a:solidFill>
                <a:srgbClr val="4285F4"/>
              </a:solidFill>
              <a:latin typeface="Open Sans"/>
              <a:ea typeface="Open Sans"/>
              <a:cs typeface="Open Sans"/>
              <a:sym typeface="Open Sans"/>
            </a:endParaRPr>
          </a:p>
        </p:txBody>
      </p:sp>
      <p:sp>
        <p:nvSpPr>
          <p:cNvPr id="178" name="Google Shape;178;p42"/>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2"/>
          <p:cNvSpPr/>
          <p:nvPr/>
        </p:nvSpPr>
        <p:spPr>
          <a:xfrm>
            <a:off x="4684213" y="1653525"/>
            <a:ext cx="288875" cy="274249"/>
          </a:xfrm>
          <a:custGeom>
            <a:avLst/>
            <a:gdLst/>
            <a:ahLst/>
            <a:cxnLst/>
            <a:rect l="l" t="t" r="r" b="b"/>
            <a:pathLst>
              <a:path w="1045" h="993" extrusionOk="0">
                <a:moveTo>
                  <a:pt x="522" y="798"/>
                </a:moveTo>
                <a:lnTo>
                  <a:pt x="844" y="992"/>
                </a:lnTo>
                <a:lnTo>
                  <a:pt x="759" y="626"/>
                </a:lnTo>
                <a:lnTo>
                  <a:pt x="1044" y="378"/>
                </a:lnTo>
                <a:lnTo>
                  <a:pt x="669" y="347"/>
                </a:lnTo>
                <a:lnTo>
                  <a:pt x="522" y="0"/>
                </a:lnTo>
                <a:lnTo>
                  <a:pt x="375" y="347"/>
                </a:lnTo>
                <a:lnTo>
                  <a:pt x="0" y="378"/>
                </a:lnTo>
                <a:lnTo>
                  <a:pt x="285" y="626"/>
                </a:lnTo>
                <a:lnTo>
                  <a:pt x="200" y="992"/>
                </a:lnTo>
                <a:lnTo>
                  <a:pt x="522" y="798"/>
                </a:lnTo>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80" name="Google Shape;180;p42"/>
          <p:cNvSpPr/>
          <p:nvPr/>
        </p:nvSpPr>
        <p:spPr>
          <a:xfrm>
            <a:off x="640475" y="1656801"/>
            <a:ext cx="267700" cy="267700"/>
          </a:xfrm>
          <a:custGeom>
            <a:avLst/>
            <a:gdLst/>
            <a:ahLst/>
            <a:cxnLst/>
            <a:rect l="l" t="t" r="r" b="b"/>
            <a:pathLst>
              <a:path w="209550" h="209550" extrusionOk="0">
                <a:moveTo>
                  <a:pt x="115315" y="52353"/>
                </a:moveTo>
                <a:lnTo>
                  <a:pt x="115315" y="115315"/>
                </a:lnTo>
                <a:lnTo>
                  <a:pt x="94235" y="115315"/>
                </a:lnTo>
                <a:lnTo>
                  <a:pt x="94235" y="52353"/>
                </a:lnTo>
                <a:close/>
                <a:moveTo>
                  <a:pt x="115315" y="136256"/>
                </a:moveTo>
                <a:lnTo>
                  <a:pt x="115315" y="157197"/>
                </a:lnTo>
                <a:lnTo>
                  <a:pt x="94235" y="157197"/>
                </a:lnTo>
                <a:lnTo>
                  <a:pt x="94235" y="136256"/>
                </a:lnTo>
                <a:close/>
                <a:moveTo>
                  <a:pt x="104705" y="0"/>
                </a:moveTo>
                <a:lnTo>
                  <a:pt x="99400" y="140"/>
                </a:lnTo>
                <a:lnTo>
                  <a:pt x="94095" y="558"/>
                </a:lnTo>
                <a:lnTo>
                  <a:pt x="88790" y="1256"/>
                </a:lnTo>
                <a:lnTo>
                  <a:pt x="83625" y="2094"/>
                </a:lnTo>
                <a:lnTo>
                  <a:pt x="78599" y="3351"/>
                </a:lnTo>
                <a:lnTo>
                  <a:pt x="73573" y="4747"/>
                </a:lnTo>
                <a:lnTo>
                  <a:pt x="68687" y="6422"/>
                </a:lnTo>
                <a:lnTo>
                  <a:pt x="63940" y="8237"/>
                </a:lnTo>
                <a:lnTo>
                  <a:pt x="59333" y="10331"/>
                </a:lnTo>
                <a:lnTo>
                  <a:pt x="54866" y="12704"/>
                </a:lnTo>
                <a:lnTo>
                  <a:pt x="50398" y="15217"/>
                </a:lnTo>
                <a:lnTo>
                  <a:pt x="46210" y="17870"/>
                </a:lnTo>
                <a:lnTo>
                  <a:pt x="42022" y="20801"/>
                </a:lnTo>
                <a:lnTo>
                  <a:pt x="38113" y="23873"/>
                </a:lnTo>
                <a:lnTo>
                  <a:pt x="34343" y="27223"/>
                </a:lnTo>
                <a:lnTo>
                  <a:pt x="30714" y="30714"/>
                </a:lnTo>
                <a:lnTo>
                  <a:pt x="27223" y="34343"/>
                </a:lnTo>
                <a:lnTo>
                  <a:pt x="23873" y="38113"/>
                </a:lnTo>
                <a:lnTo>
                  <a:pt x="20801" y="42161"/>
                </a:lnTo>
                <a:lnTo>
                  <a:pt x="17870" y="46210"/>
                </a:lnTo>
                <a:lnTo>
                  <a:pt x="15217" y="50398"/>
                </a:lnTo>
                <a:lnTo>
                  <a:pt x="12704" y="54866"/>
                </a:lnTo>
                <a:lnTo>
                  <a:pt x="10331" y="59333"/>
                </a:lnTo>
                <a:lnTo>
                  <a:pt x="8237" y="63940"/>
                </a:lnTo>
                <a:lnTo>
                  <a:pt x="6282" y="68826"/>
                </a:lnTo>
                <a:lnTo>
                  <a:pt x="4747" y="73573"/>
                </a:lnTo>
                <a:lnTo>
                  <a:pt x="3351" y="78599"/>
                </a:lnTo>
                <a:lnTo>
                  <a:pt x="2094" y="83625"/>
                </a:lnTo>
                <a:lnTo>
                  <a:pt x="1256" y="88790"/>
                </a:lnTo>
                <a:lnTo>
                  <a:pt x="558" y="94095"/>
                </a:lnTo>
                <a:lnTo>
                  <a:pt x="140" y="99400"/>
                </a:lnTo>
                <a:lnTo>
                  <a:pt x="0" y="104845"/>
                </a:lnTo>
                <a:lnTo>
                  <a:pt x="140" y="110150"/>
                </a:lnTo>
                <a:lnTo>
                  <a:pt x="558" y="115455"/>
                </a:lnTo>
                <a:lnTo>
                  <a:pt x="1256" y="120760"/>
                </a:lnTo>
                <a:lnTo>
                  <a:pt x="2094" y="125925"/>
                </a:lnTo>
                <a:lnTo>
                  <a:pt x="3351" y="130951"/>
                </a:lnTo>
                <a:lnTo>
                  <a:pt x="4747" y="135977"/>
                </a:lnTo>
                <a:lnTo>
                  <a:pt x="6282" y="140863"/>
                </a:lnTo>
                <a:lnTo>
                  <a:pt x="8237" y="145610"/>
                </a:lnTo>
                <a:lnTo>
                  <a:pt x="10331" y="150217"/>
                </a:lnTo>
                <a:lnTo>
                  <a:pt x="12704" y="154684"/>
                </a:lnTo>
                <a:lnTo>
                  <a:pt x="15217" y="159152"/>
                </a:lnTo>
                <a:lnTo>
                  <a:pt x="17870" y="163340"/>
                </a:lnTo>
                <a:lnTo>
                  <a:pt x="20801" y="167528"/>
                </a:lnTo>
                <a:lnTo>
                  <a:pt x="23873" y="171437"/>
                </a:lnTo>
                <a:lnTo>
                  <a:pt x="27223" y="175207"/>
                </a:lnTo>
                <a:lnTo>
                  <a:pt x="30714" y="178836"/>
                </a:lnTo>
                <a:lnTo>
                  <a:pt x="34343" y="182327"/>
                </a:lnTo>
                <a:lnTo>
                  <a:pt x="38113" y="185677"/>
                </a:lnTo>
                <a:lnTo>
                  <a:pt x="42022" y="188749"/>
                </a:lnTo>
                <a:lnTo>
                  <a:pt x="46210" y="191680"/>
                </a:lnTo>
                <a:lnTo>
                  <a:pt x="50398" y="194333"/>
                </a:lnTo>
                <a:lnTo>
                  <a:pt x="54866" y="196846"/>
                </a:lnTo>
                <a:lnTo>
                  <a:pt x="59333" y="199219"/>
                </a:lnTo>
                <a:lnTo>
                  <a:pt x="63940" y="201313"/>
                </a:lnTo>
                <a:lnTo>
                  <a:pt x="68687" y="203268"/>
                </a:lnTo>
                <a:lnTo>
                  <a:pt x="73573" y="204803"/>
                </a:lnTo>
                <a:lnTo>
                  <a:pt x="78599" y="206199"/>
                </a:lnTo>
                <a:lnTo>
                  <a:pt x="83625" y="207456"/>
                </a:lnTo>
                <a:lnTo>
                  <a:pt x="88790" y="208294"/>
                </a:lnTo>
                <a:lnTo>
                  <a:pt x="94095" y="208992"/>
                </a:lnTo>
                <a:lnTo>
                  <a:pt x="99400" y="209410"/>
                </a:lnTo>
                <a:lnTo>
                  <a:pt x="104705" y="209550"/>
                </a:lnTo>
                <a:lnTo>
                  <a:pt x="110150" y="209410"/>
                </a:lnTo>
                <a:lnTo>
                  <a:pt x="115455" y="208992"/>
                </a:lnTo>
                <a:lnTo>
                  <a:pt x="120760" y="208294"/>
                </a:lnTo>
                <a:lnTo>
                  <a:pt x="125925" y="207456"/>
                </a:lnTo>
                <a:lnTo>
                  <a:pt x="130951" y="206199"/>
                </a:lnTo>
                <a:lnTo>
                  <a:pt x="135977" y="204803"/>
                </a:lnTo>
                <a:lnTo>
                  <a:pt x="140724" y="203268"/>
                </a:lnTo>
                <a:lnTo>
                  <a:pt x="145610" y="201313"/>
                </a:lnTo>
                <a:lnTo>
                  <a:pt x="150217" y="199219"/>
                </a:lnTo>
                <a:lnTo>
                  <a:pt x="154684" y="196846"/>
                </a:lnTo>
                <a:lnTo>
                  <a:pt x="159152" y="194333"/>
                </a:lnTo>
                <a:lnTo>
                  <a:pt x="163340" y="191680"/>
                </a:lnTo>
                <a:lnTo>
                  <a:pt x="167389" y="188749"/>
                </a:lnTo>
                <a:lnTo>
                  <a:pt x="171437" y="185677"/>
                </a:lnTo>
                <a:lnTo>
                  <a:pt x="175207" y="182327"/>
                </a:lnTo>
                <a:lnTo>
                  <a:pt x="178836" y="178836"/>
                </a:lnTo>
                <a:lnTo>
                  <a:pt x="182327" y="175207"/>
                </a:lnTo>
                <a:lnTo>
                  <a:pt x="185677" y="171437"/>
                </a:lnTo>
                <a:lnTo>
                  <a:pt x="188749" y="167528"/>
                </a:lnTo>
                <a:lnTo>
                  <a:pt x="191680" y="163340"/>
                </a:lnTo>
                <a:lnTo>
                  <a:pt x="194333" y="159152"/>
                </a:lnTo>
                <a:lnTo>
                  <a:pt x="196846" y="154684"/>
                </a:lnTo>
                <a:lnTo>
                  <a:pt x="199219" y="150217"/>
                </a:lnTo>
                <a:lnTo>
                  <a:pt x="201313" y="145610"/>
                </a:lnTo>
                <a:lnTo>
                  <a:pt x="203128" y="140863"/>
                </a:lnTo>
                <a:lnTo>
                  <a:pt x="204803" y="135977"/>
                </a:lnTo>
                <a:lnTo>
                  <a:pt x="206199" y="130951"/>
                </a:lnTo>
                <a:lnTo>
                  <a:pt x="207456" y="125925"/>
                </a:lnTo>
                <a:lnTo>
                  <a:pt x="208294" y="120760"/>
                </a:lnTo>
                <a:lnTo>
                  <a:pt x="208992" y="115455"/>
                </a:lnTo>
                <a:lnTo>
                  <a:pt x="209410" y="110150"/>
                </a:lnTo>
                <a:lnTo>
                  <a:pt x="209550" y="104845"/>
                </a:lnTo>
                <a:lnTo>
                  <a:pt x="209410" y="99400"/>
                </a:lnTo>
                <a:lnTo>
                  <a:pt x="208992" y="94095"/>
                </a:lnTo>
                <a:lnTo>
                  <a:pt x="208294" y="88790"/>
                </a:lnTo>
                <a:lnTo>
                  <a:pt x="207456" y="83625"/>
                </a:lnTo>
                <a:lnTo>
                  <a:pt x="206199" y="78599"/>
                </a:lnTo>
                <a:lnTo>
                  <a:pt x="204803" y="73573"/>
                </a:lnTo>
                <a:lnTo>
                  <a:pt x="203128" y="68826"/>
                </a:lnTo>
                <a:lnTo>
                  <a:pt x="201313" y="63940"/>
                </a:lnTo>
                <a:lnTo>
                  <a:pt x="199219" y="59333"/>
                </a:lnTo>
                <a:lnTo>
                  <a:pt x="196846" y="54866"/>
                </a:lnTo>
                <a:lnTo>
                  <a:pt x="194333" y="50398"/>
                </a:lnTo>
                <a:lnTo>
                  <a:pt x="191680" y="46210"/>
                </a:lnTo>
                <a:lnTo>
                  <a:pt x="188749" y="42161"/>
                </a:lnTo>
                <a:lnTo>
                  <a:pt x="185677" y="38113"/>
                </a:lnTo>
                <a:lnTo>
                  <a:pt x="182327" y="34343"/>
                </a:lnTo>
                <a:lnTo>
                  <a:pt x="178836" y="30714"/>
                </a:lnTo>
                <a:lnTo>
                  <a:pt x="175207" y="27223"/>
                </a:lnTo>
                <a:lnTo>
                  <a:pt x="171437" y="23873"/>
                </a:lnTo>
                <a:lnTo>
                  <a:pt x="167389" y="20801"/>
                </a:lnTo>
                <a:lnTo>
                  <a:pt x="163340" y="17870"/>
                </a:lnTo>
                <a:lnTo>
                  <a:pt x="159152" y="15217"/>
                </a:lnTo>
                <a:lnTo>
                  <a:pt x="154684" y="12704"/>
                </a:lnTo>
                <a:lnTo>
                  <a:pt x="150217" y="10331"/>
                </a:lnTo>
                <a:lnTo>
                  <a:pt x="145610" y="8237"/>
                </a:lnTo>
                <a:lnTo>
                  <a:pt x="140724" y="6422"/>
                </a:lnTo>
                <a:lnTo>
                  <a:pt x="135977" y="4747"/>
                </a:lnTo>
                <a:lnTo>
                  <a:pt x="130951" y="3351"/>
                </a:lnTo>
                <a:lnTo>
                  <a:pt x="125925" y="2094"/>
                </a:lnTo>
                <a:lnTo>
                  <a:pt x="120760" y="1256"/>
                </a:lnTo>
                <a:lnTo>
                  <a:pt x="115455" y="558"/>
                </a:lnTo>
                <a:lnTo>
                  <a:pt x="110150" y="140"/>
                </a:lnTo>
                <a:lnTo>
                  <a:pt x="1047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43"/>
          <p:cNvSpPr txBox="1"/>
          <p:nvPr/>
        </p:nvSpPr>
        <p:spPr>
          <a:xfrm>
            <a:off x="517675" y="2237975"/>
            <a:ext cx="3446100" cy="133879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My role: </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IN" sz="1200" dirty="0">
                <a:solidFill>
                  <a:srgbClr val="5F6368"/>
                </a:solidFill>
                <a:latin typeface="Open Sans"/>
                <a:ea typeface="Open Sans"/>
                <a:cs typeface="Open Sans"/>
                <a:sym typeface="Open Sans"/>
              </a:rPr>
              <a:t>User Experience Designer handling the end to end workflow for the project in the Design Phase.</a:t>
            </a:r>
            <a:endParaRPr sz="1200" b="1" dirty="0">
              <a:solidFill>
                <a:srgbClr val="4285F4"/>
              </a:solidFill>
              <a:latin typeface="Open Sans"/>
              <a:ea typeface="Open Sans"/>
              <a:cs typeface="Open Sans"/>
              <a:sym typeface="Open Sans"/>
            </a:endParaRPr>
          </a:p>
        </p:txBody>
      </p:sp>
      <p:sp>
        <p:nvSpPr>
          <p:cNvPr id="186" name="Google Shape;186;p43"/>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87" name="Google Shape;187;p43"/>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3"/>
          <p:cNvSpPr txBox="1"/>
          <p:nvPr/>
        </p:nvSpPr>
        <p:spPr>
          <a:xfrm>
            <a:off x="4572000" y="2237975"/>
            <a:ext cx="3446100" cy="189279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Responsibilities</a:t>
            </a:r>
            <a:r>
              <a:rPr lang="en" dirty="0">
                <a:solidFill>
                  <a:srgbClr val="1967D2"/>
                </a:solidFill>
                <a:latin typeface="Open Sans SemiBold"/>
                <a:ea typeface="Open Sans SemiBold"/>
                <a:cs typeface="Open Sans SemiBold"/>
                <a:sym typeface="Open Sans SemiBold"/>
              </a:rPr>
              <a:t>: </a:t>
            </a:r>
            <a:endParaRPr dirty="0">
              <a:solidFill>
                <a:srgbClr val="1967D2"/>
              </a:solidFill>
              <a:latin typeface="Open Sans SemiBold"/>
              <a:ea typeface="Open Sans SemiBold"/>
              <a:cs typeface="Open Sans SemiBold"/>
              <a:sym typeface="Open Sans SemiBold"/>
            </a:endParaRPr>
          </a:p>
          <a:p>
            <a:pPr marL="171450" lvl="0" indent="-171450">
              <a:lnSpc>
                <a:spcPct val="150000"/>
              </a:lnSpc>
              <a:buFont typeface="Arial" panose="020B0604020202020204" pitchFamily="34" charset="0"/>
              <a:buChar char="•"/>
            </a:pPr>
            <a:r>
              <a:rPr lang="en-IN" sz="1200" dirty="0">
                <a:solidFill>
                  <a:srgbClr val="5F6368"/>
                </a:solidFill>
                <a:latin typeface="Open Sans"/>
                <a:ea typeface="Open Sans"/>
                <a:cs typeface="Open Sans"/>
                <a:sym typeface="Open Sans"/>
              </a:rPr>
              <a:t>User Research and Ideation</a:t>
            </a:r>
          </a:p>
          <a:p>
            <a:pPr marL="171450" lvl="0" indent="-171450">
              <a:lnSpc>
                <a:spcPct val="150000"/>
              </a:lnSpc>
              <a:buFont typeface="Arial" panose="020B0604020202020204" pitchFamily="34" charset="0"/>
              <a:buChar char="•"/>
            </a:pPr>
            <a:r>
              <a:rPr lang="en-IN" sz="1200" dirty="0">
                <a:solidFill>
                  <a:srgbClr val="5F6368"/>
                </a:solidFill>
                <a:latin typeface="Open Sans"/>
                <a:ea typeface="Open Sans"/>
                <a:cs typeface="Open Sans"/>
                <a:sym typeface="Open Sans"/>
              </a:rPr>
              <a:t>Competitive Audit</a:t>
            </a:r>
          </a:p>
          <a:p>
            <a:pPr marL="171450" lvl="0" indent="-171450">
              <a:lnSpc>
                <a:spcPct val="150000"/>
              </a:lnSpc>
              <a:buFont typeface="Arial" panose="020B0604020202020204" pitchFamily="34" charset="0"/>
              <a:buChar char="•"/>
            </a:pPr>
            <a:r>
              <a:rPr lang="en-IN" sz="1200" dirty="0">
                <a:solidFill>
                  <a:srgbClr val="5F6368"/>
                </a:solidFill>
                <a:latin typeface="Open Sans"/>
                <a:ea typeface="Open Sans"/>
                <a:cs typeface="Open Sans"/>
                <a:sym typeface="Open Sans"/>
              </a:rPr>
              <a:t>Wireframing </a:t>
            </a:r>
          </a:p>
          <a:p>
            <a:pPr marL="171450" lvl="0" indent="-171450">
              <a:lnSpc>
                <a:spcPct val="150000"/>
              </a:lnSpc>
              <a:buFont typeface="Arial" panose="020B0604020202020204" pitchFamily="34" charset="0"/>
              <a:buChar char="•"/>
            </a:pPr>
            <a:r>
              <a:rPr lang="en-IN" sz="1200" dirty="0">
                <a:solidFill>
                  <a:srgbClr val="5F6368"/>
                </a:solidFill>
                <a:latin typeface="Open Sans"/>
                <a:ea typeface="Open Sans"/>
                <a:cs typeface="Open Sans"/>
                <a:sym typeface="Open Sans"/>
              </a:rPr>
              <a:t>Low and High Fidelity Design Prototyping</a:t>
            </a:r>
          </a:p>
          <a:p>
            <a:pPr marL="171450" lvl="0" indent="-171450">
              <a:lnSpc>
                <a:spcPct val="150000"/>
              </a:lnSpc>
              <a:buFont typeface="Arial" panose="020B0604020202020204" pitchFamily="34" charset="0"/>
              <a:buChar char="•"/>
            </a:pPr>
            <a:r>
              <a:rPr lang="en-IN" sz="1200" dirty="0">
                <a:solidFill>
                  <a:srgbClr val="5F6368"/>
                </a:solidFill>
                <a:latin typeface="Open Sans"/>
                <a:ea typeface="Open Sans"/>
                <a:cs typeface="Open Sans"/>
                <a:sym typeface="Open Sans"/>
              </a:rPr>
              <a:t>Design Iterations </a:t>
            </a:r>
            <a:endParaRPr sz="1200" b="1" dirty="0">
              <a:solidFill>
                <a:srgbClr val="4285F4"/>
              </a:solidFill>
              <a:latin typeface="Open Sans"/>
              <a:ea typeface="Open Sans"/>
              <a:cs typeface="Open Sans"/>
              <a:sym typeface="Open Sans"/>
            </a:endParaRPr>
          </a:p>
        </p:txBody>
      </p:sp>
      <p:sp>
        <p:nvSpPr>
          <p:cNvPr id="189" name="Google Shape;189;p43"/>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3"/>
          <p:cNvSpPr/>
          <p:nvPr/>
        </p:nvSpPr>
        <p:spPr>
          <a:xfrm>
            <a:off x="645441" y="1662440"/>
            <a:ext cx="257757" cy="256421"/>
          </a:xfrm>
          <a:custGeom>
            <a:avLst/>
            <a:gdLst/>
            <a:ahLst/>
            <a:cxnLst/>
            <a:rect l="l" t="t" r="r" b="b"/>
            <a:pathLst>
              <a:path w="851" h="847" extrusionOk="0">
                <a:moveTo>
                  <a:pt x="423" y="423"/>
                </a:moveTo>
                <a:cubicBezTo>
                  <a:pt x="542" y="423"/>
                  <a:pt x="635" y="327"/>
                  <a:pt x="635" y="212"/>
                </a:cubicBezTo>
                <a:cubicBezTo>
                  <a:pt x="635" y="93"/>
                  <a:pt x="539" y="0"/>
                  <a:pt x="423" y="0"/>
                </a:cubicBezTo>
                <a:cubicBezTo>
                  <a:pt x="308" y="0"/>
                  <a:pt x="212" y="96"/>
                  <a:pt x="212" y="212"/>
                </a:cubicBezTo>
                <a:cubicBezTo>
                  <a:pt x="209" y="327"/>
                  <a:pt x="305" y="423"/>
                  <a:pt x="423" y="423"/>
                </a:cubicBezTo>
                <a:close/>
                <a:moveTo>
                  <a:pt x="423" y="528"/>
                </a:moveTo>
                <a:cubicBezTo>
                  <a:pt x="282" y="528"/>
                  <a:pt x="0" y="598"/>
                  <a:pt x="0" y="738"/>
                </a:cubicBezTo>
                <a:lnTo>
                  <a:pt x="0" y="846"/>
                </a:lnTo>
                <a:lnTo>
                  <a:pt x="850" y="846"/>
                </a:lnTo>
                <a:lnTo>
                  <a:pt x="850" y="738"/>
                </a:lnTo>
                <a:cubicBezTo>
                  <a:pt x="847" y="601"/>
                  <a:pt x="564" y="528"/>
                  <a:pt x="423" y="5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91" name="Google Shape;191;p43"/>
          <p:cNvSpPr/>
          <p:nvPr/>
        </p:nvSpPr>
        <p:spPr>
          <a:xfrm>
            <a:off x="4685687" y="1710781"/>
            <a:ext cx="285935" cy="159748"/>
          </a:xfrm>
          <a:custGeom>
            <a:avLst/>
            <a:gdLst/>
            <a:ahLst/>
            <a:cxnLst/>
            <a:rect l="l" t="t" r="r" b="b"/>
            <a:pathLst>
              <a:path w="941" h="526" extrusionOk="0">
                <a:moveTo>
                  <a:pt x="0" y="316"/>
                </a:moveTo>
                <a:lnTo>
                  <a:pt x="105" y="316"/>
                </a:lnTo>
                <a:lnTo>
                  <a:pt x="105" y="212"/>
                </a:lnTo>
                <a:lnTo>
                  <a:pt x="0" y="212"/>
                </a:lnTo>
                <a:lnTo>
                  <a:pt x="0" y="316"/>
                </a:lnTo>
                <a:close/>
                <a:moveTo>
                  <a:pt x="0" y="525"/>
                </a:moveTo>
                <a:lnTo>
                  <a:pt x="105" y="525"/>
                </a:lnTo>
                <a:lnTo>
                  <a:pt x="105" y="421"/>
                </a:lnTo>
                <a:lnTo>
                  <a:pt x="0" y="421"/>
                </a:lnTo>
                <a:lnTo>
                  <a:pt x="0" y="525"/>
                </a:lnTo>
                <a:close/>
                <a:moveTo>
                  <a:pt x="0" y="105"/>
                </a:moveTo>
                <a:lnTo>
                  <a:pt x="105" y="105"/>
                </a:lnTo>
                <a:lnTo>
                  <a:pt x="105" y="0"/>
                </a:lnTo>
                <a:lnTo>
                  <a:pt x="0" y="0"/>
                </a:lnTo>
                <a:lnTo>
                  <a:pt x="0" y="105"/>
                </a:lnTo>
                <a:close/>
                <a:moveTo>
                  <a:pt x="209" y="316"/>
                </a:moveTo>
                <a:lnTo>
                  <a:pt x="940" y="316"/>
                </a:lnTo>
                <a:lnTo>
                  <a:pt x="940" y="212"/>
                </a:lnTo>
                <a:lnTo>
                  <a:pt x="209" y="212"/>
                </a:lnTo>
                <a:lnTo>
                  <a:pt x="209" y="316"/>
                </a:lnTo>
                <a:close/>
                <a:moveTo>
                  <a:pt x="209" y="525"/>
                </a:moveTo>
                <a:lnTo>
                  <a:pt x="940" y="525"/>
                </a:lnTo>
                <a:lnTo>
                  <a:pt x="940" y="421"/>
                </a:lnTo>
                <a:lnTo>
                  <a:pt x="209" y="421"/>
                </a:lnTo>
                <a:lnTo>
                  <a:pt x="209" y="525"/>
                </a:lnTo>
                <a:close/>
                <a:moveTo>
                  <a:pt x="209" y="0"/>
                </a:moveTo>
                <a:lnTo>
                  <a:pt x="209" y="105"/>
                </a:lnTo>
                <a:lnTo>
                  <a:pt x="940" y="105"/>
                </a:lnTo>
                <a:lnTo>
                  <a:pt x="940" y="0"/>
                </a:lnTo>
                <a:lnTo>
                  <a:pt x="209"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4335"/>
        </a:solidFill>
        <a:effectLst/>
      </p:bgPr>
    </p:bg>
    <p:spTree>
      <p:nvGrpSpPr>
        <p:cNvPr id="1" name="Shape 195"/>
        <p:cNvGrpSpPr/>
        <p:nvPr/>
      </p:nvGrpSpPr>
      <p:grpSpPr>
        <a:xfrm>
          <a:off x="0" y="0"/>
          <a:ext cx="0" cy="0"/>
          <a:chOff x="0" y="0"/>
          <a:chExt cx="0" cy="0"/>
        </a:xfrm>
      </p:grpSpPr>
      <p:sp>
        <p:nvSpPr>
          <p:cNvPr id="196" name="Google Shape;196;p44"/>
          <p:cNvSpPr txBox="1"/>
          <p:nvPr/>
        </p:nvSpPr>
        <p:spPr>
          <a:xfrm>
            <a:off x="-46002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Understanding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user</a:t>
            </a:r>
            <a:endParaRPr sz="2400">
              <a:solidFill>
                <a:srgbClr val="FFFFFF"/>
              </a:solidFill>
              <a:latin typeface="Open Sans"/>
              <a:ea typeface="Open Sans"/>
              <a:cs typeface="Open Sans"/>
              <a:sym typeface="Open Sans"/>
            </a:endParaRPr>
          </a:p>
        </p:txBody>
      </p:sp>
      <p:sp>
        <p:nvSpPr>
          <p:cNvPr id="197" name="Google Shape;197;p44"/>
          <p:cNvSpPr txBox="1"/>
          <p:nvPr/>
        </p:nvSpPr>
        <p:spPr>
          <a:xfrm>
            <a:off x="3712425" y="1886850"/>
            <a:ext cx="3946500" cy="13698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research</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Personas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Problem statements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journey maps</a:t>
            </a:r>
            <a:endParaRPr>
              <a:solidFill>
                <a:srgbClr val="FFFFFF"/>
              </a:solidFill>
              <a:latin typeface="Open Sans"/>
              <a:ea typeface="Open Sans"/>
              <a:cs typeface="Open Sans"/>
              <a:sym typeface="Open Sans"/>
            </a:endParaRPr>
          </a:p>
        </p:txBody>
      </p:sp>
      <p:cxnSp>
        <p:nvCxnSpPr>
          <p:cNvPr id="198" name="Google Shape;198;p44"/>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45"/>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5"/>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summary</a:t>
            </a:r>
            <a:endParaRPr sz="2400">
              <a:solidFill>
                <a:srgbClr val="5F6368"/>
              </a:solidFill>
              <a:latin typeface="Open Sans"/>
              <a:ea typeface="Open Sans"/>
              <a:cs typeface="Open Sans"/>
              <a:sym typeface="Open Sans"/>
            </a:endParaRPr>
          </a:p>
        </p:txBody>
      </p:sp>
      <p:sp>
        <p:nvSpPr>
          <p:cNvPr id="205" name="Google Shape;205;p45"/>
          <p:cNvSpPr txBox="1"/>
          <p:nvPr/>
        </p:nvSpPr>
        <p:spPr>
          <a:xfrm>
            <a:off x="919075" y="2461800"/>
            <a:ext cx="7136100" cy="1883562"/>
          </a:xfrm>
          <a:prstGeom prst="rect">
            <a:avLst/>
          </a:prstGeom>
          <a:noFill/>
          <a:ln>
            <a:noFill/>
          </a:ln>
        </p:spPr>
        <p:txBody>
          <a:bodyPr spcFirstLastPara="1" wrap="square" lIns="0" tIns="91425" rIns="91425" bIns="91425" anchor="t" anchorCtr="0">
            <a:spAutoFit/>
          </a:bodyPr>
          <a:lstStyle/>
          <a:p>
            <a:pPr lvl="0" algn="ctr">
              <a:lnSpc>
                <a:spcPct val="115000"/>
              </a:lnSpc>
            </a:pPr>
            <a:r>
              <a:rPr lang="en-US" sz="1200" dirty="0">
                <a:solidFill>
                  <a:srgbClr val="5F6368"/>
                </a:solidFill>
                <a:latin typeface="Open Sans"/>
                <a:ea typeface="Open Sans"/>
                <a:cs typeface="Open Sans"/>
                <a:sym typeface="Open Sans"/>
              </a:rPr>
              <a:t>Based on the user research conducted, we have come up with a design prototype to handle assignment grading and submission. </a:t>
            </a:r>
          </a:p>
          <a:p>
            <a:pPr lvl="0" algn="ctr">
              <a:lnSpc>
                <a:spcPct val="115000"/>
              </a:lnSpc>
            </a:pPr>
            <a:endParaRPr lang="en-US" sz="1200" dirty="0">
              <a:solidFill>
                <a:srgbClr val="5F6368"/>
              </a:solidFill>
              <a:latin typeface="Open Sans"/>
              <a:ea typeface="Open Sans"/>
              <a:cs typeface="Open Sans"/>
              <a:sym typeface="Open Sans"/>
            </a:endParaRPr>
          </a:p>
          <a:p>
            <a:pPr lvl="0" algn="ctr">
              <a:lnSpc>
                <a:spcPct val="115000"/>
              </a:lnSpc>
            </a:pPr>
            <a:r>
              <a:rPr lang="en-US" sz="1200" dirty="0">
                <a:solidFill>
                  <a:srgbClr val="5F6368"/>
                </a:solidFill>
                <a:latin typeface="Open Sans"/>
                <a:ea typeface="Open Sans"/>
                <a:cs typeface="Open Sans"/>
                <a:sym typeface="Open Sans"/>
              </a:rPr>
              <a:t>We have done a Competitive Audit to understand the strengths and weaknesses of the players in the market and found that the solutions existing in the market don't present an integrated assignment management solution specifically when the ask involves a responsive website, but with certain restrictions. The initial rounds of user research asked for more features to be included and the later rounds asked for simplification of design.</a:t>
            </a:r>
            <a:endParaRPr sz="1200" b="1" dirty="0">
              <a:solidFill>
                <a:srgbClr val="1967D2"/>
              </a:solidFill>
              <a:latin typeface="Open Sans"/>
              <a:ea typeface="Open Sans"/>
              <a:cs typeface="Open Sans"/>
              <a:sym typeface="Open Sans"/>
            </a:endParaRPr>
          </a:p>
        </p:txBody>
      </p:sp>
      <p:sp>
        <p:nvSpPr>
          <p:cNvPr id="206" name="Google Shape;206;p45"/>
          <p:cNvSpPr/>
          <p:nvPr/>
        </p:nvSpPr>
        <p:spPr>
          <a:xfrm>
            <a:off x="4230475" y="1602212"/>
            <a:ext cx="513300" cy="513300"/>
          </a:xfrm>
          <a:prstGeom prst="ellipse">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5"/>
          <p:cNvSpPr/>
          <p:nvPr/>
        </p:nvSpPr>
        <p:spPr>
          <a:xfrm>
            <a:off x="4373201" y="1744926"/>
            <a:ext cx="227849" cy="227849"/>
          </a:xfrm>
          <a:custGeom>
            <a:avLst/>
            <a:gdLst/>
            <a:ahLst/>
            <a:cxnLst/>
            <a:rect l="l" t="t" r="r" b="b"/>
            <a:pathLst>
              <a:path w="940" h="941" extrusionOk="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46"/>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pain points</a:t>
            </a:r>
            <a:endParaRPr sz="2400">
              <a:solidFill>
                <a:srgbClr val="5F6368"/>
              </a:solidFill>
              <a:latin typeface="Open Sans"/>
              <a:ea typeface="Open Sans"/>
              <a:cs typeface="Open Sans"/>
              <a:sym typeface="Open Sans"/>
            </a:endParaRPr>
          </a:p>
        </p:txBody>
      </p:sp>
      <p:sp>
        <p:nvSpPr>
          <p:cNvPr id="213" name="Google Shape;213;p46"/>
          <p:cNvSpPr txBox="1"/>
          <p:nvPr/>
        </p:nvSpPr>
        <p:spPr>
          <a:xfrm>
            <a:off x="831427" y="2058125"/>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US" dirty="0">
                <a:solidFill>
                  <a:srgbClr val="EA4335"/>
                </a:solidFill>
                <a:latin typeface="Open Sans SemiBold"/>
                <a:ea typeface="Open Sans SemiBold"/>
                <a:cs typeface="Open Sans SemiBold"/>
                <a:sym typeface="Open Sans SemiBold"/>
              </a:rPr>
              <a:t>L</a:t>
            </a:r>
            <a:r>
              <a:rPr lang="en-IN" dirty="0">
                <a:solidFill>
                  <a:srgbClr val="EA4335"/>
                </a:solidFill>
                <a:latin typeface="Open Sans SemiBold"/>
                <a:ea typeface="Open Sans SemiBold"/>
                <a:cs typeface="Open Sans SemiBold"/>
                <a:sym typeface="Open Sans SemiBold"/>
              </a:rPr>
              <a:t>ack of Solutions</a:t>
            </a:r>
            <a:endParaRPr dirty="0">
              <a:solidFill>
                <a:srgbClr val="4285F4"/>
              </a:solidFill>
              <a:latin typeface="Open Sans SemiBold"/>
              <a:ea typeface="Open Sans SemiBold"/>
              <a:cs typeface="Open Sans SemiBold"/>
              <a:sym typeface="Open Sans SemiBold"/>
            </a:endParaRPr>
          </a:p>
        </p:txBody>
      </p:sp>
      <p:sp>
        <p:nvSpPr>
          <p:cNvPr id="214" name="Google Shape;214;p46"/>
          <p:cNvSpPr txBox="1"/>
          <p:nvPr/>
        </p:nvSpPr>
        <p:spPr>
          <a:xfrm>
            <a:off x="831439" y="2571750"/>
            <a:ext cx="1872600" cy="1232102"/>
          </a:xfrm>
          <a:prstGeom prst="rect">
            <a:avLst/>
          </a:prstGeom>
          <a:noFill/>
          <a:ln>
            <a:noFill/>
          </a:ln>
        </p:spPr>
        <p:txBody>
          <a:bodyPr spcFirstLastPara="1" wrap="square" lIns="0" tIns="91425" rIns="91425" bIns="91425" anchor="t" anchorCtr="0">
            <a:spAutoFit/>
          </a:bodyPr>
          <a:lstStyle/>
          <a:p>
            <a:pPr lvl="0" algn="ctr">
              <a:lnSpc>
                <a:spcPct val="115000"/>
              </a:lnSpc>
              <a:spcBef>
                <a:spcPts val="1600"/>
              </a:spcBef>
              <a:spcAft>
                <a:spcPts val="1600"/>
              </a:spcAft>
            </a:pPr>
            <a:r>
              <a:rPr lang="en-US" sz="1200" dirty="0">
                <a:solidFill>
                  <a:srgbClr val="5F6368"/>
                </a:solidFill>
                <a:latin typeface="Open Sans"/>
                <a:ea typeface="Open Sans"/>
                <a:cs typeface="Open Sans"/>
                <a:sym typeface="Roboto Light"/>
              </a:rPr>
              <a:t>Availability of an integrated assignment grading system</a:t>
            </a:r>
          </a:p>
        </p:txBody>
      </p:sp>
      <p:sp>
        <p:nvSpPr>
          <p:cNvPr id="215" name="Google Shape;215;p46"/>
          <p:cNvSpPr txBox="1"/>
          <p:nvPr/>
        </p:nvSpPr>
        <p:spPr>
          <a:xfrm>
            <a:off x="3527359" y="2058125"/>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IN" dirty="0">
                <a:solidFill>
                  <a:srgbClr val="EA4335"/>
                </a:solidFill>
                <a:latin typeface="Open Sans SemiBold"/>
                <a:ea typeface="Open Sans SemiBold"/>
                <a:cs typeface="Open Sans SemiBold"/>
                <a:sym typeface="Open Sans SemiBold"/>
              </a:rPr>
              <a:t>Accessibility</a:t>
            </a:r>
            <a:endParaRPr dirty="0">
              <a:solidFill>
                <a:srgbClr val="4285F4"/>
              </a:solidFill>
              <a:latin typeface="Open Sans SemiBold"/>
              <a:ea typeface="Open Sans SemiBold"/>
              <a:cs typeface="Open Sans SemiBold"/>
              <a:sym typeface="Open Sans SemiBold"/>
            </a:endParaRPr>
          </a:p>
        </p:txBody>
      </p:sp>
      <p:sp>
        <p:nvSpPr>
          <p:cNvPr id="216" name="Google Shape;216;p46"/>
          <p:cNvSpPr txBox="1"/>
          <p:nvPr/>
        </p:nvSpPr>
        <p:spPr>
          <a:xfrm>
            <a:off x="3527371" y="2571750"/>
            <a:ext cx="1872600" cy="1444468"/>
          </a:xfrm>
          <a:prstGeom prst="rect">
            <a:avLst/>
          </a:prstGeom>
          <a:noFill/>
          <a:ln>
            <a:noFill/>
          </a:ln>
        </p:spPr>
        <p:txBody>
          <a:bodyPr spcFirstLastPara="1" wrap="square" lIns="0" tIns="91425" rIns="91425" bIns="91425" anchor="t" anchorCtr="0">
            <a:spAutoFit/>
          </a:bodyPr>
          <a:lstStyle/>
          <a:p>
            <a:pPr lvl="0" algn="ctr">
              <a:lnSpc>
                <a:spcPct val="115000"/>
              </a:lnSpc>
              <a:spcBef>
                <a:spcPts val="1600"/>
              </a:spcBef>
              <a:spcAft>
                <a:spcPts val="1600"/>
              </a:spcAft>
            </a:pPr>
            <a:r>
              <a:rPr lang="en-US" sz="1200" dirty="0">
                <a:solidFill>
                  <a:srgbClr val="5F6368"/>
                </a:solidFill>
                <a:latin typeface="Open Sans"/>
                <a:ea typeface="Open Sans"/>
                <a:cs typeface="Open Sans"/>
                <a:sym typeface="Roboto Light"/>
              </a:rPr>
              <a:t>No solution available for catering to cross-national academic institutes</a:t>
            </a:r>
          </a:p>
        </p:txBody>
      </p:sp>
      <p:sp>
        <p:nvSpPr>
          <p:cNvPr id="217" name="Google Shape;217;p46"/>
          <p:cNvSpPr txBox="1"/>
          <p:nvPr/>
        </p:nvSpPr>
        <p:spPr>
          <a:xfrm>
            <a:off x="6223316" y="2058125"/>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IN" dirty="0">
                <a:solidFill>
                  <a:srgbClr val="EA4335"/>
                </a:solidFill>
                <a:latin typeface="Open Sans SemiBold"/>
                <a:ea typeface="Open Sans SemiBold"/>
                <a:cs typeface="Open Sans SemiBold"/>
                <a:sym typeface="Open Sans SemiBold"/>
              </a:rPr>
              <a:t>Quick Submissions</a:t>
            </a:r>
            <a:endParaRPr dirty="0">
              <a:solidFill>
                <a:srgbClr val="4285F4"/>
              </a:solidFill>
              <a:latin typeface="Open Sans SemiBold"/>
              <a:ea typeface="Open Sans SemiBold"/>
              <a:cs typeface="Open Sans SemiBold"/>
              <a:sym typeface="Open Sans SemiBold"/>
            </a:endParaRPr>
          </a:p>
        </p:txBody>
      </p:sp>
      <p:sp>
        <p:nvSpPr>
          <p:cNvPr id="221" name="Google Shape;221;p46"/>
          <p:cNvSpPr/>
          <p:nvPr/>
        </p:nvSpPr>
        <p:spPr>
          <a:xfrm>
            <a:off x="1511089" y="1431396"/>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22" name="Google Shape;222;p46"/>
          <p:cNvSpPr/>
          <p:nvPr/>
        </p:nvSpPr>
        <p:spPr>
          <a:xfrm>
            <a:off x="4207021" y="1431396"/>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dirty="0">
                <a:solidFill>
                  <a:srgbClr val="FFFFFF"/>
                </a:solidFill>
                <a:latin typeface="Google Sans Medium"/>
                <a:ea typeface="Google Sans Medium"/>
                <a:cs typeface="Google Sans Medium"/>
                <a:sym typeface="Google Sans Medium"/>
              </a:rPr>
              <a:t>2</a:t>
            </a:r>
            <a:endParaRPr sz="2200" dirty="0">
              <a:solidFill>
                <a:srgbClr val="FFFFFF"/>
              </a:solidFill>
              <a:latin typeface="Google Sans Medium"/>
              <a:ea typeface="Google Sans Medium"/>
              <a:cs typeface="Google Sans Medium"/>
              <a:sym typeface="Google Sans Medium"/>
            </a:endParaRPr>
          </a:p>
        </p:txBody>
      </p:sp>
      <p:sp>
        <p:nvSpPr>
          <p:cNvPr id="223" name="Google Shape;223;p46"/>
          <p:cNvSpPr/>
          <p:nvPr/>
        </p:nvSpPr>
        <p:spPr>
          <a:xfrm>
            <a:off x="6902972" y="1431396"/>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
        <p:nvSpPr>
          <p:cNvPr id="15" name="Google Shape;216;p46">
            <a:extLst>
              <a:ext uri="{FF2B5EF4-FFF2-40B4-BE49-F238E27FC236}">
                <a16:creationId xmlns:a16="http://schemas.microsoft.com/office/drawing/2014/main" id="{1A5DDABB-CF3F-4C20-B47E-C7C39C78C402}"/>
              </a:ext>
            </a:extLst>
          </p:cNvPr>
          <p:cNvSpPr txBox="1"/>
          <p:nvPr/>
        </p:nvSpPr>
        <p:spPr>
          <a:xfrm>
            <a:off x="6223316" y="2621025"/>
            <a:ext cx="1872600" cy="1232102"/>
          </a:xfrm>
          <a:prstGeom prst="rect">
            <a:avLst/>
          </a:prstGeom>
          <a:noFill/>
          <a:ln>
            <a:noFill/>
          </a:ln>
        </p:spPr>
        <p:txBody>
          <a:bodyPr spcFirstLastPara="1" wrap="square" lIns="0" tIns="91425" rIns="91425" bIns="91425" anchor="t" anchorCtr="0">
            <a:spAutoFit/>
          </a:bodyPr>
          <a:lstStyle/>
          <a:p>
            <a:pPr lvl="0" algn="ctr">
              <a:lnSpc>
                <a:spcPct val="115000"/>
              </a:lnSpc>
              <a:spcBef>
                <a:spcPts val="1600"/>
              </a:spcBef>
              <a:spcAft>
                <a:spcPts val="1600"/>
              </a:spcAft>
            </a:pPr>
            <a:r>
              <a:rPr lang="en-US" sz="1200" dirty="0">
                <a:solidFill>
                  <a:srgbClr val="5F6368"/>
                </a:solidFill>
                <a:latin typeface="Open Sans"/>
                <a:ea typeface="Open Sans"/>
                <a:cs typeface="Open Sans"/>
                <a:sym typeface="Roboto Light"/>
              </a:rPr>
              <a:t>The existing solutions don’t allow on the fly update of the results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47"/>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Persona: </a:t>
            </a:r>
            <a:r>
              <a:rPr lang="en-IN" sz="2400" b="1" dirty="0" err="1">
                <a:solidFill>
                  <a:srgbClr val="5F6368"/>
                </a:solidFill>
                <a:latin typeface="Open Sans"/>
                <a:ea typeface="Open Sans"/>
                <a:cs typeface="Open Sans"/>
                <a:sym typeface="Open Sans"/>
              </a:rPr>
              <a:t>Pradipto</a:t>
            </a:r>
            <a:r>
              <a:rPr lang="en-IN" sz="2400" b="1" dirty="0">
                <a:solidFill>
                  <a:srgbClr val="5F6368"/>
                </a:solidFill>
                <a:latin typeface="Open Sans"/>
                <a:ea typeface="Open Sans"/>
                <a:cs typeface="Open Sans"/>
                <a:sym typeface="Open Sans"/>
              </a:rPr>
              <a:t> Bhandari</a:t>
            </a:r>
            <a:endParaRPr sz="2400" b="1" dirty="0">
              <a:solidFill>
                <a:srgbClr val="5F6368"/>
              </a:solidFill>
              <a:latin typeface="Open Sans"/>
              <a:ea typeface="Open Sans"/>
              <a:cs typeface="Open Sans"/>
              <a:sym typeface="Open Sans"/>
            </a:endParaRPr>
          </a:p>
        </p:txBody>
      </p:sp>
      <p:sp>
        <p:nvSpPr>
          <p:cNvPr id="231" name="Google Shape;231;p47"/>
          <p:cNvSpPr txBox="1"/>
          <p:nvPr/>
        </p:nvSpPr>
        <p:spPr>
          <a:xfrm>
            <a:off x="517675" y="1674400"/>
            <a:ext cx="2184600" cy="244679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Problem statement:</a:t>
            </a:r>
            <a:endParaRPr dirty="0">
              <a:solidFill>
                <a:srgbClr val="EA4335"/>
              </a:solidFill>
              <a:latin typeface="Open Sans SemiBold"/>
              <a:ea typeface="Open Sans SemiBold"/>
              <a:cs typeface="Open Sans SemiBold"/>
              <a:sym typeface="Open Sans SemiBold"/>
            </a:endParaRPr>
          </a:p>
          <a:p>
            <a:pPr lvl="0">
              <a:lnSpc>
                <a:spcPct val="150000"/>
              </a:lnSpc>
            </a:pPr>
            <a:r>
              <a:rPr lang="en-US" dirty="0" err="1">
                <a:solidFill>
                  <a:srgbClr val="5F6368"/>
                </a:solidFill>
                <a:latin typeface="Open Sans"/>
                <a:ea typeface="Open Sans"/>
                <a:cs typeface="Open Sans"/>
                <a:sym typeface="Open Sans"/>
              </a:rPr>
              <a:t>Pradipto</a:t>
            </a:r>
            <a:r>
              <a:rPr lang="en-US" dirty="0">
                <a:solidFill>
                  <a:srgbClr val="5F6368"/>
                </a:solidFill>
                <a:latin typeface="Open Sans"/>
                <a:ea typeface="Open Sans"/>
                <a:cs typeface="Open Sans"/>
                <a:sym typeface="Open Sans"/>
              </a:rPr>
              <a:t> is an Evaluator who needs an online portal to do the exam evaluation because manual correction is tedious and error prone</a:t>
            </a:r>
            <a:endParaRPr dirty="0"/>
          </a:p>
        </p:txBody>
      </p:sp>
      <p:pic>
        <p:nvPicPr>
          <p:cNvPr id="4" name="Picture 3">
            <a:extLst>
              <a:ext uri="{FF2B5EF4-FFF2-40B4-BE49-F238E27FC236}">
                <a16:creationId xmlns:a16="http://schemas.microsoft.com/office/drawing/2014/main" id="{5D63D576-A10A-41E1-8A7B-72B8BD40AB53}"/>
              </a:ext>
            </a:extLst>
          </p:cNvPr>
          <p:cNvPicPr>
            <a:picLocks noChangeAspect="1"/>
          </p:cNvPicPr>
          <p:nvPr/>
        </p:nvPicPr>
        <p:blipFill>
          <a:blip r:embed="rId3"/>
          <a:stretch>
            <a:fillRect/>
          </a:stretch>
        </p:blipFill>
        <p:spPr>
          <a:xfrm>
            <a:off x="2508371" y="1279340"/>
            <a:ext cx="6469374" cy="363902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47"/>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Persona: </a:t>
            </a:r>
            <a:r>
              <a:rPr lang="en-IN" sz="2400" b="1" dirty="0" err="1">
                <a:solidFill>
                  <a:srgbClr val="5F6368"/>
                </a:solidFill>
                <a:latin typeface="Open Sans"/>
                <a:ea typeface="Open Sans"/>
                <a:cs typeface="Open Sans"/>
                <a:sym typeface="Open Sans"/>
              </a:rPr>
              <a:t>Aleksy</a:t>
            </a:r>
            <a:endParaRPr sz="2400" b="1" dirty="0">
              <a:solidFill>
                <a:srgbClr val="5F6368"/>
              </a:solidFill>
              <a:latin typeface="Open Sans"/>
              <a:ea typeface="Open Sans"/>
              <a:cs typeface="Open Sans"/>
              <a:sym typeface="Open Sans"/>
            </a:endParaRPr>
          </a:p>
        </p:txBody>
      </p:sp>
      <p:sp>
        <p:nvSpPr>
          <p:cNvPr id="231" name="Google Shape;231;p47"/>
          <p:cNvSpPr txBox="1"/>
          <p:nvPr/>
        </p:nvSpPr>
        <p:spPr>
          <a:xfrm>
            <a:off x="517675" y="1674400"/>
            <a:ext cx="2184600" cy="244679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Problem statement:</a:t>
            </a:r>
            <a:endParaRPr dirty="0">
              <a:solidFill>
                <a:srgbClr val="EA4335"/>
              </a:solidFill>
              <a:latin typeface="Open Sans SemiBold"/>
              <a:ea typeface="Open Sans SemiBold"/>
              <a:cs typeface="Open Sans SemiBold"/>
              <a:sym typeface="Open Sans SemiBold"/>
            </a:endParaRPr>
          </a:p>
          <a:p>
            <a:pPr lvl="0">
              <a:lnSpc>
                <a:spcPct val="150000"/>
              </a:lnSpc>
            </a:pPr>
            <a:r>
              <a:rPr lang="en-US" dirty="0" err="1">
                <a:solidFill>
                  <a:srgbClr val="5F6368"/>
                </a:solidFill>
                <a:latin typeface="Open Sans"/>
                <a:ea typeface="Open Sans"/>
                <a:cs typeface="Open Sans"/>
                <a:sym typeface="Open Sans"/>
              </a:rPr>
              <a:t>Aleksy</a:t>
            </a:r>
            <a:r>
              <a:rPr lang="en-US" dirty="0">
                <a:solidFill>
                  <a:srgbClr val="5F6368"/>
                </a:solidFill>
                <a:latin typeface="Open Sans"/>
                <a:ea typeface="Open Sans"/>
                <a:cs typeface="Open Sans"/>
                <a:sym typeface="Open Sans"/>
              </a:rPr>
              <a:t> is a Student who needs a solution to take examinations online because it is too tedious to write them on paper, scan and send them.</a:t>
            </a:r>
            <a:endParaRPr dirty="0"/>
          </a:p>
        </p:txBody>
      </p:sp>
      <p:pic>
        <p:nvPicPr>
          <p:cNvPr id="3" name="Picture 2">
            <a:extLst>
              <a:ext uri="{FF2B5EF4-FFF2-40B4-BE49-F238E27FC236}">
                <a16:creationId xmlns:a16="http://schemas.microsoft.com/office/drawing/2014/main" id="{E8D7369C-CE39-41F1-99CE-BBBDD7FFBAA6}"/>
              </a:ext>
            </a:extLst>
          </p:cNvPr>
          <p:cNvPicPr>
            <a:picLocks noChangeAspect="1"/>
          </p:cNvPicPr>
          <p:nvPr/>
        </p:nvPicPr>
        <p:blipFill>
          <a:blip r:embed="rId3"/>
          <a:stretch>
            <a:fillRect/>
          </a:stretch>
        </p:blipFill>
        <p:spPr>
          <a:xfrm>
            <a:off x="2702275" y="1369697"/>
            <a:ext cx="6040581" cy="3397827"/>
          </a:xfrm>
          <a:prstGeom prst="rect">
            <a:avLst/>
          </a:prstGeom>
        </p:spPr>
      </p:pic>
    </p:spTree>
    <p:extLst>
      <p:ext uri="{BB962C8B-B14F-4D97-AF65-F5344CB8AC3E}">
        <p14:creationId xmlns:p14="http://schemas.microsoft.com/office/powerpoint/2010/main" val="347859288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305</TotalTime>
  <Words>992</Words>
  <Application>Microsoft Office PowerPoint</Application>
  <PresentationFormat>On-screen Show (16:9)</PresentationFormat>
  <Paragraphs>132</Paragraphs>
  <Slides>28</Slides>
  <Notes>28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28</vt:i4>
      </vt:variant>
    </vt:vector>
  </HeadingPairs>
  <TitlesOfParts>
    <vt:vector size="36" baseType="lpstr">
      <vt:lpstr>Arial</vt:lpstr>
      <vt:lpstr>Calibri</vt:lpstr>
      <vt:lpstr>Open Sans</vt:lpstr>
      <vt:lpstr>Google Sans Medium</vt:lpstr>
      <vt:lpstr>Open Sans SemiBold</vt:lpstr>
      <vt:lpstr>Roboto Light</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Chadalawada, Balakrishna</cp:lastModifiedBy>
  <cp:revision>28</cp:revision>
  <cp:lastPrinted>2022-04-09T20:30:14Z</cp:lastPrinted>
  <dcterms:modified xsi:type="dcterms:W3CDTF">2022-04-09T20:30:25Z</dcterms:modified>
</cp:coreProperties>
</file>